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  <p:sldMasterId id="2147483720" r:id="rId2"/>
  </p:sldMasterIdLst>
  <p:sldIdLst>
    <p:sldId id="302" r:id="rId3"/>
    <p:sldId id="303" r:id="rId4"/>
    <p:sldId id="266" r:id="rId5"/>
    <p:sldId id="304" r:id="rId6"/>
    <p:sldId id="305" r:id="rId7"/>
    <p:sldId id="262" r:id="rId8"/>
    <p:sldId id="306" r:id="rId9"/>
    <p:sldId id="264" r:id="rId10"/>
    <p:sldId id="265" r:id="rId11"/>
    <p:sldId id="267" r:id="rId12"/>
    <p:sldId id="300" r:id="rId13"/>
    <p:sldId id="268" r:id="rId14"/>
    <p:sldId id="290" r:id="rId15"/>
    <p:sldId id="293" r:id="rId16"/>
    <p:sldId id="285" r:id="rId17"/>
    <p:sldId id="286" r:id="rId18"/>
    <p:sldId id="287" r:id="rId19"/>
    <p:sldId id="261" r:id="rId20"/>
    <p:sldId id="29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744D590-E1FF-41BF-9E5E-3151F4AB1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C705B4C-F056-48CD-87F6-54E9F770D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1267A82-61EA-423B-A058-3FD7CFCF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2B27FEA-2BAC-454A-A136-922EFF82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FBD950D-D0F8-4E16-A23B-5AB92940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0330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C1518D-86D7-4A42-843A-6AA4B512E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546614E-EB24-43A3-9310-66CDF6277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FB719B1-A0CA-4347-9736-CC6C2824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2967914-ADD4-40C8-A556-0E0E444C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60D844-2FAE-4D25-BC45-52616A3DF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128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AE1C5D-E006-45B0-A14E-D7519E1CA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01A479C-025C-4920-A0C4-56680640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55C06268-4006-46B0-B4AE-4DC67EF66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2CC8EA7-7B9A-45CB-B103-D0A618551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FB44A02-0732-41C3-9A6B-6E585BE8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275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1BA267E-E914-4396-B66A-61ADF5009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E20A0F1-D3AA-42D3-A7B8-8C383E65A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C8354BA-1194-4AA7-9B67-5E86805D2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B7031AD-4C6A-47CE-9D52-E2C7B219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62285AA-0A29-4742-B7FB-27FE7339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20B330E-3E1F-4317-B93F-FF34F314A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05014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2DA6EA-2F5E-441B-9068-AD03EBB76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8CE360A-BA3B-4043-9AAA-5D75638A2B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8EC1809-C337-4842-A6E0-1E00793E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F9B9F43F-924C-49B4-86D8-E7D666A8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465C646A-EE88-41F3-B052-602D0C8BD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ED890B-810C-4828-AC96-69B343C9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97A51AA-2760-4D98-9ABF-9DE18A7E4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5F885457-67BE-4A0E-BF0B-73DA0CB2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047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243192-0433-4F55-A9FF-07EC36BF3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352749C-2789-44C2-81F8-8142D6E98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1DDE735A-5616-4C77-8973-040A05F85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C351FA4-6BA0-4C20-8FA3-E333320F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68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AC14B8E-E1B7-4246-8395-DDA6B6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3B47AE0-4814-4C9F-94C4-C582A7C04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E3714A-7367-462E-BEB6-2035038D0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7695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A6E2F5-01CA-4111-A703-6110D8C6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9EA575-B336-4087-BD46-C7CE5DD23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C4D53CD-5BAB-49C8-8EB1-4BC6AAB91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CF5593D-C640-4067-9920-20394F3C6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FF89D9A-78DC-49A0-95EE-8F986E387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FCBB618-8FC4-4D1F-92B4-3D4311FDE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292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41DD594-93E2-453F-8E57-47D443FAC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4D37E0D-012D-4035-B259-62935A9EAB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A9C4BA8-C25C-4882-91CA-88898E3BA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9049D2F-28BA-402D-836D-1C3DC193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A51200-6C04-425E-B25B-62E59217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736F6A3-3147-4230-8644-5994D7E6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9740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0BC809-AD42-4D82-96A0-EE7CA3E33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4907DEB-4F57-4F89-8220-ED934E186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B1574E-BDAE-4E7B-9351-720911273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9C35432-F49D-4D27-8BE2-2D12D1771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EE5981-887B-4702-8667-E66979D8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6471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850A5545-0C66-4F8F-9B0C-0A799982A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9FD1A68-829E-42D2-851F-F3198F4999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1D24369-4477-4CD2-860F-45D83ECB6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E1937F2-CF9B-4433-A55F-026086A7E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8E9E2D1-AFA7-4DB3-A733-63490F120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619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685E0F6-E622-4141-BF8C-5B94548F0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5231A81-9341-4593-8B96-DF188DC8F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1228B73-2AFF-4C27-9046-75E6A6337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36BCE-61AD-431D-9896-6F26F4889CAB}" type="datetimeFigureOut">
              <a:rPr lang="zh-TW" altLang="en-US" smtClean="0"/>
              <a:t>2022/8/1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F4AC8CF-192C-43F5-B8FF-4E80166479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F66405-03C5-41E2-A7FA-359272CB94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A3A28-5904-445A-85C9-8A8F3650B34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777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forms/d/e/1FAIpQLSeA6EOpEQZkxu_NEnSKOwWurRFPqMX2OxO5kIU0olSBpHZnAA/viewform" TargetMode="Externa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liff.line.me/1645278921-kWRPP32q/?accountId=464axkvc" TargetMode="Externa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D54135F-D2EB-4288-BBFA-40BEEB1BCE92}"/>
              </a:ext>
            </a:extLst>
          </p:cNvPr>
          <p:cNvSpPr/>
          <p:nvPr/>
        </p:nvSpPr>
        <p:spPr>
          <a:xfrm>
            <a:off x="2792051" y="2875002"/>
            <a:ext cx="6607899" cy="110799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6350" h="12700" prst="artDeco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2</a:t>
            </a:r>
            <a:r>
              <a:rPr kumimoji="0" lang="zh-TW" altLang="en-US" sz="6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級防疫警戒標準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31FA7CC-3D87-4E2A-9ECC-CC25DB4591A0}"/>
              </a:ext>
            </a:extLst>
          </p:cNvPr>
          <p:cNvSpPr/>
          <p:nvPr/>
        </p:nvSpPr>
        <p:spPr>
          <a:xfrm>
            <a:off x="4902404" y="4569292"/>
            <a:ext cx="23871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111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年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6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月</a:t>
            </a:r>
            <a:r>
              <a:rPr kumimoji="0" lang="en-US" altLang="zh-TW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13</a:t>
            </a: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日起適用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CA881DA-9075-4524-8AF0-49F47DE019B6}"/>
              </a:ext>
            </a:extLst>
          </p:cNvPr>
          <p:cNvSpPr/>
          <p:nvPr/>
        </p:nvSpPr>
        <p:spPr>
          <a:xfrm>
            <a:off x="1528666" y="3587625"/>
            <a:ext cx="9134669" cy="88835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592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https://forms.gle/wWUdWLENxG3MGfDV7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75350" y="775626"/>
            <a:ext cx="5441301" cy="1332516"/>
            <a:chOff x="3375350" y="2875002"/>
            <a:chExt cx="5441301" cy="13325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5080338" y="2875002"/>
              <a:ext cx="2031325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防疫假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1A9EE8A-9B6D-4F9A-ABE4-5E0C72147A1A}"/>
              </a:ext>
            </a:extLst>
          </p:cNvPr>
          <p:cNvGrpSpPr/>
          <p:nvPr/>
        </p:nvGrpSpPr>
        <p:grpSpPr>
          <a:xfrm>
            <a:off x="584716" y="2356702"/>
            <a:ext cx="11022568" cy="2517837"/>
            <a:chOff x="362563" y="2138138"/>
            <a:chExt cx="11022568" cy="2517837"/>
          </a:xfrm>
        </p:grpSpPr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B1ED89E-5EC3-43E3-B67E-398F58F5D2F8}"/>
                </a:ext>
              </a:extLst>
            </p:cNvPr>
            <p:cNvSpPr/>
            <p:nvPr/>
          </p:nvSpPr>
          <p:spPr>
            <a:xfrm>
              <a:off x="362563" y="2138138"/>
              <a:ext cx="5724105" cy="2517837"/>
            </a:xfrm>
            <a:custGeom>
              <a:avLst/>
              <a:gdLst>
                <a:gd name="connsiteX0" fmla="*/ 311027 w 5209742"/>
                <a:gd name="connsiteY0" fmla="*/ 0 h 1866122"/>
                <a:gd name="connsiteX1" fmla="*/ 5209742 w 5209742"/>
                <a:gd name="connsiteY1" fmla="*/ 0 h 1866122"/>
                <a:gd name="connsiteX2" fmla="*/ 4638919 w 5209742"/>
                <a:gd name="connsiteY2" fmla="*/ 1866122 h 1866122"/>
                <a:gd name="connsiteX3" fmla="*/ 311027 w 5209742"/>
                <a:gd name="connsiteY3" fmla="*/ 1866122 h 1866122"/>
                <a:gd name="connsiteX4" fmla="*/ 0 w 5209742"/>
                <a:gd name="connsiteY4" fmla="*/ 1555095 h 1866122"/>
                <a:gd name="connsiteX5" fmla="*/ 0 w 5209742"/>
                <a:gd name="connsiteY5" fmla="*/ 311027 h 1866122"/>
                <a:gd name="connsiteX6" fmla="*/ 311027 w 5209742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9742" h="1866122">
                  <a:moveTo>
                    <a:pt x="311027" y="0"/>
                  </a:moveTo>
                  <a:lnTo>
                    <a:pt x="5209742" y="0"/>
                  </a:lnTo>
                  <a:lnTo>
                    <a:pt x="4638919" y="1866122"/>
                  </a:lnTo>
                  <a:lnTo>
                    <a:pt x="311027" y="1866122"/>
                  </a:lnTo>
                  <a:cubicBezTo>
                    <a:pt x="139252" y="1866122"/>
                    <a:pt x="0" y="1726870"/>
                    <a:pt x="0" y="1555095"/>
                  </a:cubicBezTo>
                  <a:lnTo>
                    <a:pt x="0" y="311027"/>
                  </a:lnTo>
                  <a:cubicBezTo>
                    <a:pt x="0" y="139252"/>
                    <a:pt x="139252" y="0"/>
                    <a:pt x="311027" y="0"/>
                  </a:cubicBez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98B859CC-3B24-46A9-A9F0-47C936496C67}"/>
                </a:ext>
              </a:extLst>
            </p:cNvPr>
            <p:cNvSpPr/>
            <p:nvPr/>
          </p:nvSpPr>
          <p:spPr>
            <a:xfrm>
              <a:off x="5504913" y="2138244"/>
              <a:ext cx="5880218" cy="2517731"/>
            </a:xfrm>
            <a:custGeom>
              <a:avLst/>
              <a:gdLst>
                <a:gd name="connsiteX0" fmla="*/ 570824 w 5175728"/>
                <a:gd name="connsiteY0" fmla="*/ 0 h 1866122"/>
                <a:gd name="connsiteX1" fmla="*/ 4864701 w 5175728"/>
                <a:gd name="connsiteY1" fmla="*/ 0 h 1866122"/>
                <a:gd name="connsiteX2" fmla="*/ 5175728 w 5175728"/>
                <a:gd name="connsiteY2" fmla="*/ 311027 h 1866122"/>
                <a:gd name="connsiteX3" fmla="*/ 5175728 w 5175728"/>
                <a:gd name="connsiteY3" fmla="*/ 1555095 h 1866122"/>
                <a:gd name="connsiteX4" fmla="*/ 4864701 w 5175728"/>
                <a:gd name="connsiteY4" fmla="*/ 1866122 h 1866122"/>
                <a:gd name="connsiteX5" fmla="*/ 0 w 5175728"/>
                <a:gd name="connsiteY5" fmla="*/ 1866122 h 1866122"/>
                <a:gd name="connsiteX6" fmla="*/ 570824 w 5175728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728" h="1866122">
                  <a:moveTo>
                    <a:pt x="570824" y="0"/>
                  </a:moveTo>
                  <a:lnTo>
                    <a:pt x="4864701" y="0"/>
                  </a:lnTo>
                  <a:cubicBezTo>
                    <a:pt x="5036476" y="0"/>
                    <a:pt x="5175728" y="139252"/>
                    <a:pt x="5175728" y="311027"/>
                  </a:cubicBezTo>
                  <a:lnTo>
                    <a:pt x="5175728" y="1555095"/>
                  </a:lnTo>
                  <a:cubicBezTo>
                    <a:pt x="5175728" y="1726870"/>
                    <a:pt x="5036476" y="1866122"/>
                    <a:pt x="4864701" y="1866122"/>
                  </a:cubicBezTo>
                  <a:lnTo>
                    <a:pt x="0" y="1866122"/>
                  </a:lnTo>
                  <a:lnTo>
                    <a:pt x="570824" y="0"/>
                  </a:ln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F6DCD6-C9C0-43BD-96C9-4AF947AFE590}"/>
                </a:ext>
              </a:extLst>
            </p:cNvPr>
            <p:cNvSpPr/>
            <p:nvPr/>
          </p:nvSpPr>
          <p:spPr>
            <a:xfrm>
              <a:off x="971268" y="2793302"/>
              <a:ext cx="3948930" cy="8342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依請假手續辦理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017F20-6CD0-40CA-A7F3-6C5E25B8F87D}"/>
                </a:ext>
              </a:extLst>
            </p:cNvPr>
            <p:cNvSpPr/>
            <p:nvPr/>
          </p:nvSpPr>
          <p:spPr>
            <a:xfrm>
              <a:off x="6097754" y="3147823"/>
              <a:ext cx="4889904" cy="4995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實體評量需要返校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102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DFAC2E7-1DA3-4EC6-B7A1-579708E34F5D}"/>
              </a:ext>
            </a:extLst>
          </p:cNvPr>
          <p:cNvSpPr/>
          <p:nvPr/>
        </p:nvSpPr>
        <p:spPr>
          <a:xfrm>
            <a:off x="449994" y="1136819"/>
            <a:ext cx="1129201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家長如基於疫苗接種後之健康照護，得為子女請疫苗假</a:t>
            </a:r>
            <a:r>
              <a:rPr lang="en-US" altLang="zh-TW" dirty="0"/>
              <a:t>(</a:t>
            </a:r>
            <a:r>
              <a:rPr lang="zh-TW" altLang="en-US" dirty="0"/>
              <a:t>或防疫假</a:t>
            </a:r>
            <a:r>
              <a:rPr lang="en-US" altLang="zh-TW" dirty="0"/>
              <a:t>)</a:t>
            </a:r>
            <a:r>
              <a:rPr lang="zh-TW" altLang="en-US" dirty="0"/>
              <a:t>，請假 不列入出缺勤紀錄，各該平時或定期成績評量，則依學校評量規定彈性辦理。</a:t>
            </a:r>
            <a:r>
              <a:rPr lang="zh-TW" altLang="en-US" dirty="0">
                <a:solidFill>
                  <a:srgbClr val="FF0000"/>
                </a:solidFill>
              </a:rPr>
              <a:t>家長基於防疫目的亦可為子女申請防疫假，但實體評量需要返校</a:t>
            </a:r>
            <a:r>
              <a:rPr lang="zh-TW" altLang="en-US" dirty="0"/>
              <a:t>，</a:t>
            </a:r>
            <a:r>
              <a:rPr lang="zh-TW" altLang="en-US" dirty="0">
                <a:solidFill>
                  <a:srgbClr val="FF0000"/>
                </a:solidFill>
              </a:rPr>
              <a:t>倘未能返校參與實體評量</a:t>
            </a:r>
            <a:r>
              <a:rPr lang="zh-TW" altLang="en-US" dirty="0"/>
              <a:t>，請依據本局</a:t>
            </a:r>
            <a:r>
              <a:rPr lang="en-US" altLang="zh-TW" dirty="0"/>
              <a:t>111</a:t>
            </a:r>
            <a:r>
              <a:rPr lang="zh-TW" altLang="en-US" dirty="0"/>
              <a:t>年</a:t>
            </a:r>
            <a:r>
              <a:rPr lang="en-US" altLang="zh-TW" dirty="0"/>
              <a:t>5</a:t>
            </a:r>
            <a:r>
              <a:rPr lang="zh-TW" altLang="en-US" dirty="0"/>
              <a:t>月</a:t>
            </a:r>
            <a:r>
              <a:rPr lang="en-US" altLang="zh-TW" dirty="0"/>
              <a:t>26</a:t>
            </a:r>
            <a:r>
              <a:rPr lang="zh-TW" altLang="en-US" dirty="0"/>
              <a:t>日北市教國字</a:t>
            </a:r>
            <a:r>
              <a:rPr lang="en-US" altLang="zh-TW" dirty="0"/>
              <a:t>1113055570 </a:t>
            </a:r>
            <a:r>
              <a:rPr lang="zh-TW" altLang="en-US" dirty="0"/>
              <a:t>號函，各校得召開課發會研議確認評量準則，相關做法如下： 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1. </a:t>
            </a:r>
            <a:r>
              <a:rPr lang="zh-TW" altLang="en-US" dirty="0">
                <a:solidFill>
                  <a:srgbClr val="FF0000"/>
                </a:solidFill>
              </a:rPr>
              <a:t>學校決議評量模式時，應一併公布補考機制或其他配套措施，倘學生仍於學校所定時限內無法進行補考時，應參酌個案實情，從寬處理個案成績。 </a:t>
            </a:r>
            <a:endParaRPr lang="en-US" altLang="zh-TW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FF0000"/>
                </a:solidFill>
              </a:rPr>
              <a:t>2. </a:t>
            </a:r>
            <a:r>
              <a:rPr lang="zh-TW" altLang="en-US" dirty="0">
                <a:solidFill>
                  <a:srgbClr val="FF0000"/>
                </a:solidFill>
              </a:rPr>
              <a:t>補考機制可規劃實體補考及線上補考等多元方式，補考成績仍應以原始成績登記。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0DE30E5-FC9D-436D-B6C5-556BCD814734}"/>
              </a:ext>
            </a:extLst>
          </p:cNvPr>
          <p:cNvSpPr/>
          <p:nvPr/>
        </p:nvSpPr>
        <p:spPr>
          <a:xfrm>
            <a:off x="449993" y="3586186"/>
            <a:ext cx="1129201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學校若有班級「學生因疫情考量選擇居家學習，或依防疫規定無法到校達</a:t>
            </a:r>
            <a:r>
              <a:rPr lang="en-US" altLang="zh-TW" sz="2000" dirty="0"/>
              <a:t>3</a:t>
            </a:r>
            <a:r>
              <a:rPr lang="zh-TW" altLang="en-US" sz="2000" dirty="0"/>
              <a:t>日</a:t>
            </a:r>
            <a:r>
              <a:rPr lang="en-US" altLang="zh-TW" sz="2000" dirty="0"/>
              <a:t>(</a:t>
            </a:r>
            <a:r>
              <a:rPr lang="zh-TW" altLang="en-US" sz="2000" dirty="0"/>
              <a:t>含</a:t>
            </a:r>
            <a:r>
              <a:rPr lang="en-US" altLang="zh-TW" sz="2000" dirty="0"/>
              <a:t>)</a:t>
            </a:r>
            <a:r>
              <a:rPr lang="zh-TW" altLang="en-US" sz="2000" dirty="0"/>
              <a:t>以上者」，應採取「實體、直播線上彈性教學」或「線上學習專班」模式；若有班級「學生因疫情考量選擇居家學習，或依防疫規定無法到 校未達</a:t>
            </a:r>
            <a:r>
              <a:rPr lang="en-US" altLang="zh-TW" sz="2000" dirty="0"/>
              <a:t>3</a:t>
            </a:r>
            <a:r>
              <a:rPr lang="zh-TW" altLang="en-US" sz="2000" dirty="0"/>
              <a:t>日」，得採「線上非同步課 程」模式。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239ACAE-95B3-4402-A9DD-2F8969AD6182}"/>
              </a:ext>
            </a:extLst>
          </p:cNvPr>
          <p:cNvSpPr/>
          <p:nvPr/>
        </p:nvSpPr>
        <p:spPr>
          <a:xfrm>
            <a:off x="0" y="404578"/>
            <a:ext cx="10187404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cap="all" spc="200" dirty="0">
                <a:solidFill>
                  <a:srgbClr val="262626"/>
                </a:solidFill>
                <a:cs typeface="+mj-cs"/>
              </a:rPr>
              <a:t>新：請防疫假，但實體考試要返校，或配合學校配套措施：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2D3E414-AA51-4E08-8695-F15C917C0230}"/>
              </a:ext>
            </a:extLst>
          </p:cNvPr>
          <p:cNvSpPr/>
          <p:nvPr/>
        </p:nvSpPr>
        <p:spPr>
          <a:xfrm>
            <a:off x="606751" y="5138140"/>
            <a:ext cx="10854253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cap="all" spc="200" dirty="0">
                <a:solidFill>
                  <a:srgbClr val="262626"/>
                </a:solidFill>
                <a:cs typeface="+mj-cs"/>
              </a:rPr>
              <a:t>新補充：請家長於上班時間，直接致電 學生事務中心，</a:t>
            </a:r>
            <a:endParaRPr lang="en-US" altLang="zh-TW" sz="2800" cap="all" spc="200" dirty="0">
              <a:solidFill>
                <a:srgbClr val="262626"/>
              </a:solidFill>
              <a:cs typeface="+mj-cs"/>
            </a:endParaRPr>
          </a:p>
          <a:p>
            <a:r>
              <a:rPr lang="zh-TW" altLang="en-US" sz="2800" cap="all" spc="200" dirty="0">
                <a:solidFill>
                  <a:srgbClr val="262626"/>
                </a:solidFill>
                <a:cs typeface="+mj-cs"/>
              </a:rPr>
              <a:t>並說明清楚假別</a:t>
            </a:r>
            <a:r>
              <a:rPr lang="en-US" altLang="zh-TW" sz="2800" cap="all" spc="200" dirty="0">
                <a:solidFill>
                  <a:srgbClr val="262626"/>
                </a:solidFill>
                <a:cs typeface="+mj-cs"/>
              </a:rPr>
              <a:t>(</a:t>
            </a:r>
            <a:r>
              <a:rPr lang="zh-TW" altLang="en-US" sz="2800" cap="all" spc="200" dirty="0">
                <a:solidFill>
                  <a:srgbClr val="262626"/>
                </a:solidFill>
                <a:cs typeface="+mj-cs"/>
              </a:rPr>
              <a:t>事病假、防疫假等</a:t>
            </a:r>
            <a:r>
              <a:rPr lang="en-US" altLang="zh-TW" sz="2800" cap="all" spc="200" dirty="0">
                <a:solidFill>
                  <a:srgbClr val="262626"/>
                </a:solidFill>
                <a:cs typeface="+mj-cs"/>
              </a:rPr>
              <a:t>)</a:t>
            </a:r>
            <a:r>
              <a:rPr lang="zh-TW" altLang="en-US" sz="2800" cap="all" spc="200" dirty="0">
                <a:solidFill>
                  <a:srgbClr val="262626"/>
                </a:solidFill>
                <a:cs typeface="+mj-cs"/>
              </a:rPr>
              <a:t>、期間、有無需要停餐。</a:t>
            </a:r>
          </a:p>
        </p:txBody>
      </p:sp>
    </p:spTree>
    <p:extLst>
      <p:ext uri="{BB962C8B-B14F-4D97-AF65-F5344CB8AC3E}">
        <p14:creationId xmlns:p14="http://schemas.microsoft.com/office/powerpoint/2010/main" val="658750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https://forms.gle/wWUdWLENxG3MGfDV7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75350" y="775626"/>
            <a:ext cx="5441301" cy="1332516"/>
            <a:chOff x="3375350" y="2875002"/>
            <a:chExt cx="5441301" cy="13325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4772561" y="2875002"/>
              <a:ext cx="2646878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集會活動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1A9EE8A-9B6D-4F9A-ABE4-5E0C72147A1A}"/>
              </a:ext>
            </a:extLst>
          </p:cNvPr>
          <p:cNvGrpSpPr/>
          <p:nvPr/>
        </p:nvGrpSpPr>
        <p:grpSpPr>
          <a:xfrm>
            <a:off x="584716" y="2356702"/>
            <a:ext cx="11022568" cy="2517837"/>
            <a:chOff x="362563" y="2138138"/>
            <a:chExt cx="11022568" cy="2517837"/>
          </a:xfrm>
        </p:grpSpPr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B1ED89E-5EC3-43E3-B67E-398F58F5D2F8}"/>
                </a:ext>
              </a:extLst>
            </p:cNvPr>
            <p:cNvSpPr/>
            <p:nvPr/>
          </p:nvSpPr>
          <p:spPr>
            <a:xfrm>
              <a:off x="362563" y="2138138"/>
              <a:ext cx="5724105" cy="2517837"/>
            </a:xfrm>
            <a:custGeom>
              <a:avLst/>
              <a:gdLst>
                <a:gd name="connsiteX0" fmla="*/ 311027 w 5209742"/>
                <a:gd name="connsiteY0" fmla="*/ 0 h 1866122"/>
                <a:gd name="connsiteX1" fmla="*/ 5209742 w 5209742"/>
                <a:gd name="connsiteY1" fmla="*/ 0 h 1866122"/>
                <a:gd name="connsiteX2" fmla="*/ 4638919 w 5209742"/>
                <a:gd name="connsiteY2" fmla="*/ 1866122 h 1866122"/>
                <a:gd name="connsiteX3" fmla="*/ 311027 w 5209742"/>
                <a:gd name="connsiteY3" fmla="*/ 1866122 h 1866122"/>
                <a:gd name="connsiteX4" fmla="*/ 0 w 5209742"/>
                <a:gd name="connsiteY4" fmla="*/ 1555095 h 1866122"/>
                <a:gd name="connsiteX5" fmla="*/ 0 w 5209742"/>
                <a:gd name="connsiteY5" fmla="*/ 311027 h 1866122"/>
                <a:gd name="connsiteX6" fmla="*/ 311027 w 5209742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9742" h="1866122">
                  <a:moveTo>
                    <a:pt x="311027" y="0"/>
                  </a:moveTo>
                  <a:lnTo>
                    <a:pt x="5209742" y="0"/>
                  </a:lnTo>
                  <a:lnTo>
                    <a:pt x="4638919" y="1866122"/>
                  </a:lnTo>
                  <a:lnTo>
                    <a:pt x="311027" y="1866122"/>
                  </a:lnTo>
                  <a:cubicBezTo>
                    <a:pt x="139252" y="1866122"/>
                    <a:pt x="0" y="1726870"/>
                    <a:pt x="0" y="1555095"/>
                  </a:cubicBezTo>
                  <a:lnTo>
                    <a:pt x="0" y="311027"/>
                  </a:lnTo>
                  <a:cubicBezTo>
                    <a:pt x="0" y="139252"/>
                    <a:pt x="139252" y="0"/>
                    <a:pt x="311027" y="0"/>
                  </a:cubicBez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98B859CC-3B24-46A9-A9F0-47C936496C67}"/>
                </a:ext>
              </a:extLst>
            </p:cNvPr>
            <p:cNvSpPr/>
            <p:nvPr/>
          </p:nvSpPr>
          <p:spPr>
            <a:xfrm>
              <a:off x="5504913" y="2138244"/>
              <a:ext cx="5880218" cy="2517731"/>
            </a:xfrm>
            <a:custGeom>
              <a:avLst/>
              <a:gdLst>
                <a:gd name="connsiteX0" fmla="*/ 570824 w 5175728"/>
                <a:gd name="connsiteY0" fmla="*/ 0 h 1866122"/>
                <a:gd name="connsiteX1" fmla="*/ 4864701 w 5175728"/>
                <a:gd name="connsiteY1" fmla="*/ 0 h 1866122"/>
                <a:gd name="connsiteX2" fmla="*/ 5175728 w 5175728"/>
                <a:gd name="connsiteY2" fmla="*/ 311027 h 1866122"/>
                <a:gd name="connsiteX3" fmla="*/ 5175728 w 5175728"/>
                <a:gd name="connsiteY3" fmla="*/ 1555095 h 1866122"/>
                <a:gd name="connsiteX4" fmla="*/ 4864701 w 5175728"/>
                <a:gd name="connsiteY4" fmla="*/ 1866122 h 1866122"/>
                <a:gd name="connsiteX5" fmla="*/ 0 w 5175728"/>
                <a:gd name="connsiteY5" fmla="*/ 1866122 h 1866122"/>
                <a:gd name="connsiteX6" fmla="*/ 570824 w 5175728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728" h="1866122">
                  <a:moveTo>
                    <a:pt x="570824" y="0"/>
                  </a:moveTo>
                  <a:lnTo>
                    <a:pt x="4864701" y="0"/>
                  </a:lnTo>
                  <a:cubicBezTo>
                    <a:pt x="5036476" y="0"/>
                    <a:pt x="5175728" y="139252"/>
                    <a:pt x="5175728" y="311027"/>
                  </a:cubicBezTo>
                  <a:lnTo>
                    <a:pt x="5175728" y="1555095"/>
                  </a:lnTo>
                  <a:cubicBezTo>
                    <a:pt x="5175728" y="1726870"/>
                    <a:pt x="5036476" y="1866122"/>
                    <a:pt x="4864701" y="1866122"/>
                  </a:cubicBezTo>
                  <a:lnTo>
                    <a:pt x="0" y="1866122"/>
                  </a:lnTo>
                  <a:lnTo>
                    <a:pt x="570824" y="0"/>
                  </a:ln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F6DCD6-C9C0-43BD-96C9-4AF947AFE590}"/>
                </a:ext>
              </a:extLst>
            </p:cNvPr>
            <p:cNvSpPr/>
            <p:nvPr/>
          </p:nvSpPr>
          <p:spPr>
            <a:xfrm>
              <a:off x="1036582" y="2656757"/>
              <a:ext cx="3948930" cy="1315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集會活動人數上限取消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應維持良好社交距離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017F20-6CD0-40CA-A7F3-6C5E25B8F87D}"/>
                </a:ext>
              </a:extLst>
            </p:cNvPr>
            <p:cNvSpPr/>
            <p:nvPr/>
          </p:nvSpPr>
          <p:spPr>
            <a:xfrm>
              <a:off x="6149546" y="2739183"/>
              <a:ext cx="4889904" cy="13157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擬定防疫計畫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檢核表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984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B6A1A67-6162-43A4-B7C7-47080D70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9859" y="83848"/>
            <a:ext cx="7729728" cy="1188720"/>
          </a:xfrm>
        </p:spPr>
        <p:txBody>
          <a:bodyPr/>
          <a:lstStyle/>
          <a:p>
            <a:r>
              <a:rPr lang="en-US" altLang="zh-TW" dirty="0"/>
              <a:t>6/13</a:t>
            </a:r>
            <a:r>
              <a:rPr lang="zh-TW" altLang="en-US" dirty="0"/>
              <a:t>起總指引統整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E61816B-F1B6-4D73-BA69-A635C64A3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5" name="內容版面配置區 3">
            <a:extLst>
              <a:ext uri="{FF2B5EF4-FFF2-40B4-BE49-F238E27FC236}">
                <a16:creationId xmlns:a16="http://schemas.microsoft.com/office/drawing/2014/main" id="{CF3C35B8-E75E-4786-B1DE-550C7C9648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7461255"/>
              </p:ext>
            </p:extLst>
          </p:nvPr>
        </p:nvGraphicFramePr>
        <p:xfrm>
          <a:off x="155594" y="1304453"/>
          <a:ext cx="11880812" cy="5469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1061">
                  <a:extLst>
                    <a:ext uri="{9D8B030D-6E8A-4147-A177-3AD203B41FA5}">
                      <a16:colId xmlns:a16="http://schemas.microsoft.com/office/drawing/2014/main" val="1975141948"/>
                    </a:ext>
                  </a:extLst>
                </a:gridCol>
                <a:gridCol w="807429">
                  <a:extLst>
                    <a:ext uri="{9D8B030D-6E8A-4147-A177-3AD203B41FA5}">
                      <a16:colId xmlns:a16="http://schemas.microsoft.com/office/drawing/2014/main" val="3394687736"/>
                    </a:ext>
                  </a:extLst>
                </a:gridCol>
                <a:gridCol w="1624244">
                  <a:extLst>
                    <a:ext uri="{9D8B030D-6E8A-4147-A177-3AD203B41FA5}">
                      <a16:colId xmlns:a16="http://schemas.microsoft.com/office/drawing/2014/main" val="3954207644"/>
                    </a:ext>
                  </a:extLst>
                </a:gridCol>
                <a:gridCol w="525766">
                  <a:extLst>
                    <a:ext uri="{9D8B030D-6E8A-4147-A177-3AD203B41FA5}">
                      <a16:colId xmlns:a16="http://schemas.microsoft.com/office/drawing/2014/main" val="3263318082"/>
                    </a:ext>
                  </a:extLst>
                </a:gridCol>
                <a:gridCol w="1613672">
                  <a:extLst>
                    <a:ext uri="{9D8B030D-6E8A-4147-A177-3AD203B41FA5}">
                      <a16:colId xmlns:a16="http://schemas.microsoft.com/office/drawing/2014/main" val="3288684062"/>
                    </a:ext>
                  </a:extLst>
                </a:gridCol>
                <a:gridCol w="1107347">
                  <a:extLst>
                    <a:ext uri="{9D8B030D-6E8A-4147-A177-3AD203B41FA5}">
                      <a16:colId xmlns:a16="http://schemas.microsoft.com/office/drawing/2014/main" val="757469500"/>
                    </a:ext>
                  </a:extLst>
                </a:gridCol>
                <a:gridCol w="2057827">
                  <a:extLst>
                    <a:ext uri="{9D8B030D-6E8A-4147-A177-3AD203B41FA5}">
                      <a16:colId xmlns:a16="http://schemas.microsoft.com/office/drawing/2014/main" val="1507107713"/>
                    </a:ext>
                  </a:extLst>
                </a:gridCol>
                <a:gridCol w="2365950">
                  <a:extLst>
                    <a:ext uri="{9D8B030D-6E8A-4147-A177-3AD203B41FA5}">
                      <a16:colId xmlns:a16="http://schemas.microsoft.com/office/drawing/2014/main" val="3303513198"/>
                    </a:ext>
                  </a:extLst>
                </a:gridCol>
                <a:gridCol w="1297516">
                  <a:extLst>
                    <a:ext uri="{9D8B030D-6E8A-4147-A177-3AD203B41FA5}">
                      <a16:colId xmlns:a16="http://schemas.microsoft.com/office/drawing/2014/main" val="3643685823"/>
                    </a:ext>
                  </a:extLst>
                </a:gridCol>
              </a:tblGrid>
              <a:tr h="1267087"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警戒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停課標準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確診者出現匡列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體溫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確診者回校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隔板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戴口罩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校外教學</a:t>
                      </a:r>
                      <a:r>
                        <a:rPr lang="en-US" altLang="zh-TW" sz="2800" dirty="0"/>
                        <a:t>&amp;</a:t>
                      </a:r>
                      <a:r>
                        <a:rPr lang="zh-TW" altLang="en-US" sz="2800" dirty="0"/>
                        <a:t>入校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800" dirty="0"/>
                        <a:t>場地開放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856032"/>
                  </a:ext>
                </a:extLst>
              </a:tr>
              <a:tr h="3671379">
                <a:tc>
                  <a:txBody>
                    <a:bodyPr/>
                    <a:lstStyle/>
                    <a:p>
                      <a:r>
                        <a:rPr lang="zh-TW" altLang="en-US" dirty="0"/>
                        <a:t>二級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800" dirty="0"/>
                        <a:t>全面暫停實體課程之日程由本市統一公布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人快篩陽前</a:t>
                      </a:r>
                      <a:r>
                        <a:rPr lang="en-US" altLang="zh-TW" dirty="0"/>
                        <a:t>2</a:t>
                      </a:r>
                      <a:r>
                        <a:rPr lang="zh-TW" altLang="en-US" dirty="0"/>
                        <a:t>天有到校，全班停</a:t>
                      </a:r>
                      <a:r>
                        <a:rPr lang="en-US" altLang="zh-TW" dirty="0"/>
                        <a:t>3</a:t>
                      </a:r>
                      <a:r>
                        <a:rPr lang="zh-TW" altLang="en-US" dirty="0"/>
                        <a:t>天</a:t>
                      </a:r>
                      <a:r>
                        <a:rPr lang="en-US" altLang="zh-TW" dirty="0"/>
                        <a:t>+</a:t>
                      </a:r>
                      <a:r>
                        <a:rPr lang="zh-TW" altLang="en-US" dirty="0"/>
                        <a:t>導師</a:t>
                      </a:r>
                      <a:endParaRPr lang="en-US" altLang="zh-TW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教職員工依據風險程度、症狀、是否打三劑等，</a:t>
                      </a:r>
                      <a:r>
                        <a:rPr lang="zh-TW" altLang="en-US" sz="1800" dirty="0"/>
                        <a:t>由防疫長評估調整之匡列人數。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早上量</a:t>
                      </a:r>
                      <a:r>
                        <a:rPr lang="en-US" altLang="zh-TW" dirty="0"/>
                        <a:t>1</a:t>
                      </a:r>
                      <a:r>
                        <a:rPr lang="zh-TW" altLang="en-US" dirty="0"/>
                        <a:t>次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師生皆是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不用再獨立用餐，除用餐及飲水之外不可脫下口罩，用餐需使用隔板、不交談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，另跨班、活動性質、討論課程可以參與，惟需固定座位，並維持良好社交距離。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決議持續使用隔板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(</a:t>
                      </a:r>
                      <a:r>
                        <a:rPr lang="zh-TW" altLang="en-US" dirty="0">
                          <a:solidFill>
                            <a:srgbClr val="FF0000"/>
                          </a:solidFill>
                        </a:rPr>
                        <a:t>因有併桌、常交談之緣故</a:t>
                      </a:r>
                      <a:r>
                        <a:rPr lang="en-US" altLang="zh-TW" dirty="0">
                          <a:solidFill>
                            <a:srgbClr val="FF0000"/>
                          </a:solidFill>
                        </a:rPr>
                        <a:t>)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改成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運動、拍照、於獨立空間進行線上課程、歌唱或吹樂器可保持距離，不共用麥克風，可脫口罩</a:t>
                      </a:r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dirty="0"/>
                        <a:t>教職員工除用餐、飲水、運動外應全程戴口罩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改成</a:t>
                      </a:r>
                      <a:endParaRPr lang="en-US" altLang="zh-TW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/>
                        <a:t>無論出去幾天和入校，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參加師生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入校者需接種第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劑疫苗滿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日，未施打滿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劑疫苗，需提出</a:t>
                      </a:r>
                      <a:r>
                        <a:rPr lang="en-US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日內快篩 或 </a:t>
                      </a:r>
                      <a:r>
                        <a:rPr lang="en" altLang="zh-TW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PCR </a:t>
                      </a:r>
                      <a:r>
                        <a:rPr lang="zh-TW" alt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陰性證明，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可以開放</a:t>
                      </a:r>
                      <a:endParaRPr lang="en-US" altLang="zh-TW" dirty="0"/>
                    </a:p>
                    <a:p>
                      <a:endParaRPr lang="en-US" altLang="zh-TW" dirty="0"/>
                    </a:p>
                    <a:p>
                      <a:r>
                        <a:rPr lang="zh-TW" altLang="en-US" dirty="0"/>
                        <a:t>室內租借需提出活動防疫計畫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898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963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23E81176-A917-4182-9F2D-338352DC763A}"/>
              </a:ext>
            </a:extLst>
          </p:cNvPr>
          <p:cNvSpPr/>
          <p:nvPr/>
        </p:nvSpPr>
        <p:spPr>
          <a:xfrm>
            <a:off x="478244" y="1076392"/>
            <a:ext cx="110845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校內除下列場合得免戴口罩外，其餘時間仍應配戴口罩，如本身有相關症狀或與不 特定對象無法保持社交距離時，仍應戴口罩： </a:t>
            </a:r>
            <a:r>
              <a:rPr lang="en-US" altLang="zh-TW" sz="2400" dirty="0"/>
              <a:t>1. </a:t>
            </a:r>
            <a:r>
              <a:rPr lang="zh-TW" altLang="en-US" sz="2400" dirty="0"/>
              <a:t>各級學校進行室內外運動得免戴口罩。 </a:t>
            </a:r>
            <a:r>
              <a:rPr lang="en-US" altLang="zh-TW" sz="2400" dirty="0"/>
              <a:t>2. </a:t>
            </a:r>
            <a:r>
              <a:rPr lang="zh-TW" altLang="en-US" sz="2400" dirty="0"/>
              <a:t>於室內外拍攝個人</a:t>
            </a:r>
            <a:r>
              <a:rPr lang="en-US" altLang="zh-TW" sz="2400" dirty="0"/>
              <a:t>/</a:t>
            </a:r>
            <a:r>
              <a:rPr lang="zh-TW" altLang="en-US" sz="2400" dirty="0"/>
              <a:t>團體照</a:t>
            </a:r>
            <a:r>
              <a:rPr lang="en-US" altLang="zh-TW" sz="2400" dirty="0"/>
              <a:t>(</a:t>
            </a:r>
            <a:r>
              <a:rPr lang="zh-TW" altLang="en-US" sz="2400" dirty="0"/>
              <a:t>含畢業照</a:t>
            </a:r>
            <a:r>
              <a:rPr lang="en-US" altLang="zh-TW" sz="2400" dirty="0"/>
              <a:t>)</a:t>
            </a:r>
            <a:r>
              <a:rPr lang="zh-TW" altLang="en-US" sz="2400" dirty="0"/>
              <a:t>時得暫時不戴口罩。 </a:t>
            </a:r>
            <a:r>
              <a:rPr lang="en-US" altLang="zh-TW" sz="2400" dirty="0">
                <a:solidFill>
                  <a:srgbClr val="FF0000"/>
                </a:solidFill>
              </a:rPr>
              <a:t>3.</a:t>
            </a:r>
            <a:r>
              <a:rPr lang="zh-TW" altLang="en-US" sz="2400" dirty="0">
                <a:solidFill>
                  <a:srgbClr val="FF0000"/>
                </a:solidFill>
              </a:rPr>
              <a:t> 於獨立空間已直播、錄影、拍攝進行線上課程時得不戴口罩。</a:t>
            </a:r>
            <a:r>
              <a:rPr lang="en-US" altLang="zh-TW" sz="2400" dirty="0">
                <a:solidFill>
                  <a:srgbClr val="FF0000"/>
                </a:solidFill>
              </a:rPr>
              <a:t>4.</a:t>
            </a:r>
            <a:r>
              <a:rPr lang="zh-TW" altLang="en-US" sz="2400" dirty="0">
                <a:solidFill>
                  <a:srgbClr val="FF0000"/>
                </a:solidFill>
              </a:rPr>
              <a:t> 於音樂課之歌唱或吹奏樂器課誠如可維持社交距離或使用隔板，可免戴口罩。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B1CA72F-FC9A-4699-AD0E-926AB8B8B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99" y="144468"/>
            <a:ext cx="11141512" cy="757130"/>
          </a:xfrm>
          <a:solidFill>
            <a:srgbClr val="FFFF00"/>
          </a:solidFill>
          <a:ln w="5715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l" defTabSz="457200"/>
            <a:r>
              <a:rPr lang="zh-TW" altLang="en-US" dirty="0">
                <a:solidFill>
                  <a:srgbClr val="262626"/>
                </a:solidFill>
              </a:rPr>
              <a:t>新：</a:t>
            </a:r>
            <a:r>
              <a:rPr lang="zh-TW" altLang="en-US" dirty="0">
                <a:solidFill>
                  <a:schemeClr val="tx1"/>
                </a:solidFill>
                <a:latin typeface="+mn-lt"/>
                <a:ea typeface="+mn-ea"/>
              </a:rPr>
              <a:t>在校規則：運動、拍照、獨立空間進行線上課等可免戴口罩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3D9F67C-83F9-4E07-A24D-EE7DDF40BFD3}"/>
              </a:ext>
            </a:extLst>
          </p:cNvPr>
          <p:cNvSpPr/>
          <p:nvPr/>
        </p:nvSpPr>
        <p:spPr>
          <a:xfrm>
            <a:off x="400434" y="3256362"/>
            <a:ext cx="11391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/>
              <a:t>室內</a:t>
            </a:r>
            <a:r>
              <a:rPr lang="en-US" altLang="zh-TW" sz="2400" dirty="0"/>
              <a:t>/</a:t>
            </a:r>
            <a:r>
              <a:rPr lang="zh-TW" altLang="en-US" sz="2400" dirty="0"/>
              <a:t>室外集會活動人數上限取消，惟應維持良好社交距離。倘集會活動為大型活動，應檢視檢核表自主檢核、列工作人員名冊並製作健康管理表、擬定防疫計畫於校內防疫小組開會討論後留校備查，並落實相 關防疫措施</a:t>
            </a:r>
            <a:r>
              <a:rPr lang="zh-TW" altLang="en-US" sz="2400" dirty="0">
                <a:solidFill>
                  <a:srgbClr val="FF0000"/>
                </a:solidFill>
              </a:rPr>
              <a:t>。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C5C11CA-50AA-400E-968F-146B31765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100" y="5227632"/>
            <a:ext cx="8248650" cy="14859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FA0488A3-3A47-4BB2-AE37-271326CA4239}"/>
              </a:ext>
            </a:extLst>
          </p:cNvPr>
          <p:cNvSpPr/>
          <p:nvPr/>
        </p:nvSpPr>
        <p:spPr>
          <a:xfrm>
            <a:off x="125499" y="4577486"/>
            <a:ext cx="4314001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66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en-US" sz="2800" cap="all" spc="200" dirty="0">
                <a:solidFill>
                  <a:srgbClr val="262626"/>
                </a:solidFill>
                <a:cs typeface="+mj-cs"/>
              </a:rPr>
              <a:t>新：防疫隔板討論</a:t>
            </a:r>
            <a:r>
              <a:rPr lang="en-US" altLang="zh-TW" sz="2800" cap="all" spc="200" dirty="0">
                <a:solidFill>
                  <a:srgbClr val="262626"/>
                </a:solidFill>
                <a:cs typeface="+mj-cs"/>
              </a:rPr>
              <a:t>(</a:t>
            </a:r>
            <a:r>
              <a:rPr lang="zh-TW" altLang="en-US" sz="2800" cap="all" spc="200" dirty="0">
                <a:solidFill>
                  <a:srgbClr val="262626"/>
                </a:solidFill>
                <a:cs typeface="+mj-cs"/>
              </a:rPr>
              <a:t>維持</a:t>
            </a:r>
            <a:r>
              <a:rPr lang="en-US" altLang="zh-TW" sz="2800" cap="all" spc="200" dirty="0">
                <a:solidFill>
                  <a:srgbClr val="262626"/>
                </a:solidFill>
                <a:cs typeface="+mj-cs"/>
              </a:rPr>
              <a:t>)</a:t>
            </a:r>
            <a:endParaRPr lang="zh-TW" altLang="en-US" sz="2800" cap="all" spc="200" dirty="0">
              <a:solidFill>
                <a:srgbClr val="262626"/>
              </a:solidFill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576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2B094611-4A40-4624-914B-9DFEA9BB25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午餐停餐規則和退費注意事項</a:t>
            </a:r>
          </a:p>
        </p:txBody>
      </p:sp>
      <p:sp>
        <p:nvSpPr>
          <p:cNvPr id="5" name="副標題 4">
            <a:extLst>
              <a:ext uri="{FF2B5EF4-FFF2-40B4-BE49-F238E27FC236}">
                <a16:creationId xmlns:a16="http://schemas.microsoft.com/office/drawing/2014/main" id="{4A0F119F-5FCD-49D0-8B4E-A8CA06CFD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5566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39D21169-0B06-4F06-AA8F-A82C51C08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57940"/>
            <a:ext cx="12192000" cy="618382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zh-TW" altLang="zh-TW" sz="3200" dirty="0">
                <a:latin typeface="+mn-ea"/>
              </a:rPr>
              <a:t>確診者一旦確診，有通報就會停餐</a:t>
            </a:r>
            <a:r>
              <a:rPr lang="en-US" altLang="zh-TW" sz="3200" dirty="0">
                <a:latin typeface="+mn-ea"/>
              </a:rPr>
              <a:t>7</a:t>
            </a:r>
            <a:r>
              <a:rPr lang="zh-TW" altLang="zh-TW" sz="3200" dirty="0">
                <a:latin typeface="+mn-ea"/>
              </a:rPr>
              <a:t>天，可退費。</a:t>
            </a:r>
          </a:p>
          <a:p>
            <a:pPr marL="0" indent="0">
              <a:buNone/>
            </a:pPr>
            <a:r>
              <a:rPr lang="en-US" altLang="zh-TW" sz="3200" dirty="0">
                <a:latin typeface="+mn-ea"/>
              </a:rPr>
              <a:t>  (</a:t>
            </a:r>
            <a:r>
              <a:rPr lang="zh-TW" altLang="zh-TW" sz="3200" dirty="0">
                <a:latin typeface="+mn-ea"/>
              </a:rPr>
              <a:t>後</a:t>
            </a:r>
            <a:r>
              <a:rPr lang="en-US" altLang="zh-TW" sz="3200" dirty="0">
                <a:latin typeface="+mn-ea"/>
              </a:rPr>
              <a:t>7</a:t>
            </a:r>
            <a:r>
              <a:rPr lang="zh-TW" altLang="zh-TW" sz="3200" dirty="0">
                <a:latin typeface="+mn-ea"/>
              </a:rPr>
              <a:t>天自主可以來學校，就不會停餐。若要請防疫假，就要依照「自行請防疫假」的算法辦理停餐</a:t>
            </a:r>
            <a:r>
              <a:rPr lang="en-US" altLang="zh-TW" sz="3200" dirty="0">
                <a:latin typeface="+mn-ea"/>
              </a:rPr>
              <a:t>&amp;</a:t>
            </a:r>
            <a:r>
              <a:rPr lang="zh-TW" altLang="zh-TW" sz="3200" dirty="0">
                <a:latin typeface="+mn-ea"/>
              </a:rPr>
              <a:t>退費</a:t>
            </a:r>
            <a:r>
              <a:rPr lang="en-US" altLang="zh-TW" sz="3200" dirty="0">
                <a:latin typeface="+mn-ea"/>
              </a:rPr>
              <a:t>)</a:t>
            </a:r>
            <a:endParaRPr lang="zh-TW" altLang="zh-TW" sz="3200" dirty="0">
              <a:latin typeface="+mn-ea"/>
            </a:endParaRPr>
          </a:p>
          <a:p>
            <a:pPr lvl="0"/>
            <a:endParaRPr lang="en-US" altLang="zh-TW" sz="3200" dirty="0">
              <a:latin typeface="+mn-ea"/>
            </a:endParaRPr>
          </a:p>
          <a:p>
            <a:pPr lvl="0"/>
            <a:r>
              <a:rPr lang="zh-TW" altLang="zh-TW" sz="3200" dirty="0">
                <a:latin typeface="+mn-ea"/>
              </a:rPr>
              <a:t>家人確診而變成密切接觸者</a:t>
            </a:r>
            <a:r>
              <a:rPr lang="en-US" altLang="zh-TW" sz="3200" dirty="0">
                <a:latin typeface="+mn-ea"/>
              </a:rPr>
              <a:t>(3+4</a:t>
            </a:r>
            <a:r>
              <a:rPr lang="zh-TW" altLang="zh-TW" sz="3200" dirty="0">
                <a:latin typeface="+mn-ea"/>
              </a:rPr>
              <a:t>者</a:t>
            </a:r>
            <a:r>
              <a:rPr lang="en-US" altLang="zh-TW" sz="3200" dirty="0">
                <a:latin typeface="+mn-ea"/>
              </a:rPr>
              <a:t>/0+7)</a:t>
            </a:r>
            <a:r>
              <a:rPr lang="zh-TW" altLang="zh-TW" sz="3200" dirty="0">
                <a:latin typeface="+mn-ea"/>
              </a:rPr>
              <a:t>，有通報就會停餐</a:t>
            </a:r>
            <a:r>
              <a:rPr lang="en-US" altLang="zh-TW" sz="3200" dirty="0">
                <a:latin typeface="+mn-ea"/>
              </a:rPr>
              <a:t>7</a:t>
            </a:r>
            <a:r>
              <a:rPr lang="zh-TW" altLang="zh-TW" sz="3200" dirty="0">
                <a:latin typeface="+mn-ea"/>
              </a:rPr>
              <a:t>天，可退費。</a:t>
            </a:r>
          </a:p>
          <a:p>
            <a:pPr marL="0" indent="0">
              <a:buNone/>
            </a:pPr>
            <a:r>
              <a:rPr lang="en-US" altLang="zh-TW" sz="3200" dirty="0">
                <a:latin typeface="+mn-ea"/>
              </a:rPr>
              <a:t>  (3+4</a:t>
            </a:r>
            <a:r>
              <a:rPr lang="zh-TW" altLang="zh-TW" sz="3200" dirty="0">
                <a:latin typeface="+mn-ea"/>
              </a:rPr>
              <a:t>，</a:t>
            </a:r>
            <a:r>
              <a:rPr lang="en-US" altLang="zh-TW" sz="3200" dirty="0">
                <a:latin typeface="+mn-ea"/>
              </a:rPr>
              <a:t>0+7</a:t>
            </a:r>
            <a:r>
              <a:rPr lang="zh-TW" altLang="zh-TW" sz="3200" dirty="0">
                <a:latin typeface="+mn-ea"/>
              </a:rPr>
              <a:t>都不能來學校</a:t>
            </a:r>
            <a:r>
              <a:rPr lang="en-US" altLang="zh-TW" sz="3200" dirty="0">
                <a:latin typeface="+mn-ea"/>
              </a:rPr>
              <a:t>)</a:t>
            </a:r>
            <a:endParaRPr lang="zh-TW" altLang="zh-TW" sz="3200" dirty="0">
              <a:latin typeface="+mn-ea"/>
            </a:endParaRPr>
          </a:p>
          <a:p>
            <a:pPr lvl="0"/>
            <a:endParaRPr lang="en-US" altLang="zh-TW" sz="3200" dirty="0">
              <a:latin typeface="+mn-ea"/>
            </a:endParaRPr>
          </a:p>
          <a:p>
            <a:pPr lvl="0"/>
            <a:r>
              <a:rPr lang="zh-TW" altLang="zh-TW" sz="3200" dirty="0">
                <a:latin typeface="+mn-ea"/>
              </a:rPr>
              <a:t>因班上出現快篩陽而全班匡列自主應變者，就會依照依實際停餐天數停餐並退費。</a:t>
            </a:r>
          </a:p>
          <a:p>
            <a:pPr lvl="0"/>
            <a:endParaRPr lang="en-US" altLang="zh-TW" sz="3200" dirty="0">
              <a:latin typeface="+mn-ea"/>
            </a:endParaRPr>
          </a:p>
          <a:p>
            <a:pPr lvl="0"/>
            <a:r>
              <a:rPr lang="zh-TW" altLang="zh-TW" sz="3200" dirty="0">
                <a:latin typeface="+mn-ea"/>
              </a:rPr>
              <a:t>因為接種疫苗而請的疫苗假</a:t>
            </a:r>
            <a:r>
              <a:rPr lang="en-US" altLang="zh-TW" sz="3200" dirty="0">
                <a:latin typeface="+mn-ea"/>
              </a:rPr>
              <a:t>(</a:t>
            </a:r>
            <a:r>
              <a:rPr lang="zh-TW" altLang="zh-TW" sz="3200" dirty="0">
                <a:latin typeface="+mn-ea"/>
              </a:rPr>
              <a:t>只有三天</a:t>
            </a:r>
            <a:r>
              <a:rPr lang="en-US" altLang="zh-TW" sz="3200" dirty="0">
                <a:latin typeface="+mn-ea"/>
              </a:rPr>
              <a:t>)</a:t>
            </a:r>
            <a:r>
              <a:rPr lang="zh-TW" altLang="zh-TW" sz="3200" dirty="0">
                <a:latin typeface="+mn-ea"/>
              </a:rPr>
              <a:t>，有通報停餐期間就會停餐，可退費。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93300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071DFC4-5BD2-44C4-A882-4F5F0B6A0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471" y="325464"/>
            <a:ext cx="11670224" cy="5414563"/>
          </a:xfrm>
        </p:spPr>
        <p:txBody>
          <a:bodyPr>
            <a:normAutofit/>
          </a:bodyPr>
          <a:lstStyle/>
          <a:p>
            <a:pPr lvl="0"/>
            <a:r>
              <a:rPr lang="zh-TW" altLang="zh-TW" sz="2800" dirty="0"/>
              <a:t>自行請防疫假者學生停餐規則：需在停餐</a:t>
            </a:r>
            <a:r>
              <a:rPr lang="en-US" altLang="zh-TW" sz="2800" dirty="0"/>
              <a:t>3</a:t>
            </a:r>
            <a:r>
              <a:rPr lang="zh-TW" altLang="zh-TW" sz="2800" dirty="0"/>
              <a:t>個工作天前，並於上班時間通知學務中心，才會停餐。</a:t>
            </a:r>
            <a:r>
              <a:rPr lang="zh-TW" altLang="zh-TW" sz="2800" b="1" dirty="0"/>
              <a:t> </a:t>
            </a:r>
            <a:r>
              <a:rPr lang="en-US" altLang="zh-TW" sz="2800" dirty="0"/>
              <a:t> (</a:t>
            </a:r>
            <a:r>
              <a:rPr lang="zh-TW" altLang="zh-TW" sz="2800" dirty="0"/>
              <a:t>注意</a:t>
            </a:r>
            <a:r>
              <a:rPr lang="en-US" altLang="zh-TW" sz="2800" dirty="0"/>
              <a:t>)</a:t>
            </a:r>
            <a:r>
              <a:rPr lang="zh-TW" altLang="zh-TW" sz="2800" dirty="0"/>
              <a:t>停餐資料之提供</a:t>
            </a:r>
            <a:r>
              <a:rPr lang="zh-TW" altLang="zh-TW" sz="2800" b="1" dirty="0"/>
              <a:t>如於下班時間告知，則視為隔天</a:t>
            </a:r>
            <a:r>
              <a:rPr lang="zh-TW" altLang="zh-TW" sz="2800" dirty="0"/>
              <a:t>，</a:t>
            </a:r>
            <a:r>
              <a:rPr lang="zh-TW" altLang="zh-TW" sz="2800" b="1" dirty="0"/>
              <a:t>如逢周五，請於</a:t>
            </a:r>
            <a:r>
              <a:rPr lang="en-US" altLang="zh-TW" sz="2800" b="1" dirty="0"/>
              <a:t>12</a:t>
            </a:r>
            <a:r>
              <a:rPr lang="zh-TW" altLang="zh-TW" sz="2800" b="1" dirty="0"/>
              <a:t>點前提供給學務中心，超過</a:t>
            </a:r>
            <a:r>
              <a:rPr lang="en-US" altLang="zh-TW" sz="2800" b="1" dirty="0"/>
              <a:t>12</a:t>
            </a:r>
            <a:r>
              <a:rPr lang="zh-TW" altLang="zh-TW" sz="2800" b="1" dirty="0"/>
              <a:t>點則算為星期一得知</a:t>
            </a:r>
            <a:r>
              <a:rPr lang="zh-TW" altLang="zh-TW" sz="2800" dirty="0"/>
              <a:t>。</a:t>
            </a:r>
            <a:endParaRPr lang="zh-TW" altLang="en-US" sz="28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D5D65D-FC16-4434-AD50-65BF5D5128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249" b="19774"/>
          <a:stretch/>
        </p:blipFill>
        <p:spPr>
          <a:xfrm>
            <a:off x="0" y="2231756"/>
            <a:ext cx="12192000" cy="46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26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6CB90B84-C688-4CB3-97D9-F67A29C55C59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0" y="1918982"/>
          <a:ext cx="12053833" cy="4182662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4295163">
                  <a:extLst>
                    <a:ext uri="{9D8B030D-6E8A-4147-A177-3AD203B41FA5}">
                      <a16:colId xmlns:a16="http://schemas.microsoft.com/office/drawing/2014/main" val="3303433785"/>
                    </a:ext>
                  </a:extLst>
                </a:gridCol>
                <a:gridCol w="7758670">
                  <a:extLst>
                    <a:ext uri="{9D8B030D-6E8A-4147-A177-3AD203B41FA5}">
                      <a16:colId xmlns:a16="http://schemas.microsoft.com/office/drawing/2014/main" val="2994891374"/>
                    </a:ext>
                  </a:extLst>
                </a:gridCol>
              </a:tblGrid>
              <a:tr h="660615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在校有吃飯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452" marR="54452" marT="0" marB="0" anchor="ctr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不用繳錢，學校會補助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452" marR="54452" marT="0" marB="0" anchor="ctr"/>
                </a:tc>
                <a:extLst>
                  <a:ext uri="{0D108BD9-81ED-4DB2-BD59-A6C34878D82A}">
                    <a16:rowId xmlns:a16="http://schemas.microsoft.com/office/drawing/2014/main" val="2833639068"/>
                  </a:ext>
                </a:extLst>
              </a:tr>
              <a:tr h="1540201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在校沒有用餐</a:t>
                      </a:r>
                      <a:r>
                        <a:rPr lang="zh-TW" altLang="en-US" sz="3200" kern="100" dirty="0">
                          <a:effectLst/>
                        </a:rPr>
                        <a:t> </a:t>
                      </a:r>
                      <a:r>
                        <a:rPr lang="en-US" sz="3200" kern="100" dirty="0">
                          <a:effectLst/>
                        </a:rPr>
                        <a:t>(</a:t>
                      </a:r>
                      <a:r>
                        <a:rPr lang="zh-TW" sz="3200" kern="100" dirty="0">
                          <a:effectLst/>
                        </a:rPr>
                        <a:t>包含確診、</a:t>
                      </a:r>
                      <a:r>
                        <a:rPr lang="en-US" sz="3200" kern="100" dirty="0">
                          <a:effectLst/>
                        </a:rPr>
                        <a:t>3+4</a:t>
                      </a:r>
                      <a:r>
                        <a:rPr lang="zh-TW" sz="3200" kern="100" dirty="0">
                          <a:effectLst/>
                        </a:rPr>
                        <a:t>、</a:t>
                      </a:r>
                      <a:r>
                        <a:rPr lang="en-US" sz="3200" kern="100" dirty="0">
                          <a:effectLst/>
                        </a:rPr>
                        <a:t>0+7</a:t>
                      </a:r>
                      <a:r>
                        <a:rPr lang="zh-TW" sz="3200" kern="100" dirty="0">
                          <a:effectLst/>
                        </a:rPr>
                        <a:t>，自主應變、疫苗假</a:t>
                      </a:r>
                      <a:r>
                        <a:rPr lang="en-US" sz="3200" kern="100" dirty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452" marR="54452" marT="0" marB="0" anchor="ctr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學校會匯</a:t>
                      </a:r>
                      <a:r>
                        <a:rPr lang="zh-TW" altLang="en-US" sz="2400" kern="100" dirty="0">
                          <a:effectLst/>
                        </a:rPr>
                        <a:t>退</a:t>
                      </a:r>
                      <a:r>
                        <a:rPr lang="zh-TW" sz="2400" kern="100" dirty="0">
                          <a:effectLst/>
                        </a:rPr>
                        <a:t>餐費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452" marR="54452" marT="0" marB="0" anchor="ctr"/>
                </a:tc>
                <a:extLst>
                  <a:ext uri="{0D108BD9-81ED-4DB2-BD59-A6C34878D82A}">
                    <a16:rowId xmlns:a16="http://schemas.microsoft.com/office/drawing/2014/main" val="3706104820"/>
                  </a:ext>
                </a:extLst>
              </a:tr>
              <a:tr h="1981846">
                <a:tc>
                  <a:txBody>
                    <a:bodyPr/>
                    <a:lstStyle/>
                    <a:p>
                      <a:pPr marL="304800"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</a:rPr>
                        <a:t>自行請防疫假</a:t>
                      </a:r>
                      <a:r>
                        <a:rPr lang="en-US" sz="3200" kern="100" dirty="0">
                          <a:effectLst/>
                        </a:rPr>
                        <a:t>(</a:t>
                      </a:r>
                      <a:r>
                        <a:rPr lang="zh-TW" sz="3200" kern="100" dirty="0">
                          <a:effectLst/>
                        </a:rPr>
                        <a:t>依照自行請防疫假的算法</a:t>
                      </a:r>
                      <a:r>
                        <a:rPr lang="en-US" sz="3200" kern="100" dirty="0">
                          <a:effectLst/>
                        </a:rPr>
                        <a:t>)</a:t>
                      </a:r>
                      <a:endParaRPr lang="zh-TW" sz="3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452" marR="54452" marT="0" marB="0" anchor="ctr"/>
                </a:tc>
                <a:tc>
                  <a:txBody>
                    <a:bodyPr/>
                    <a:lstStyle/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通知</a:t>
                      </a:r>
                      <a:r>
                        <a:rPr lang="en-US" sz="2400" kern="100" dirty="0">
                          <a:effectLst/>
                        </a:rPr>
                        <a:t>3</a:t>
                      </a:r>
                      <a:r>
                        <a:rPr lang="zh-TW" sz="2400" kern="100" dirty="0">
                          <a:effectLst/>
                        </a:rPr>
                        <a:t>個工作天後才會開始有補助喔</a:t>
                      </a:r>
                    </a:p>
                    <a:p>
                      <a:pPr marL="304800" algn="l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(</a:t>
                      </a:r>
                      <a:r>
                        <a:rPr lang="zh-TW" sz="2000" kern="100" dirty="0">
                          <a:effectLst/>
                        </a:rPr>
                        <a:t>上方「要付餐費處」就不能拿到補助退費，錢給廠商，</a:t>
                      </a:r>
                      <a:br>
                        <a:rPr lang="en-US" sz="2000" kern="100" dirty="0">
                          <a:effectLst/>
                        </a:rPr>
                      </a:br>
                      <a:r>
                        <a:rPr lang="en-US" sz="2000" kern="100" dirty="0">
                          <a:effectLst/>
                        </a:rPr>
                        <a:t> </a:t>
                      </a:r>
                      <a:r>
                        <a:rPr lang="zh-TW" sz="2000" kern="100" dirty="0">
                          <a:effectLst/>
                        </a:rPr>
                        <a:t>上方「開始不用付餐費處」才會開始能拿到補助退費唷！</a:t>
                      </a:r>
                      <a:r>
                        <a:rPr lang="en-US" sz="2000" kern="100" dirty="0">
                          <a:effectLst/>
                        </a:rPr>
                        <a:t>)</a:t>
                      </a:r>
                      <a:endParaRPr lang="zh-TW" sz="20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4452" marR="54452" marT="0" marB="0" anchor="ctr"/>
                </a:tc>
                <a:extLst>
                  <a:ext uri="{0D108BD9-81ED-4DB2-BD59-A6C34878D82A}">
                    <a16:rowId xmlns:a16="http://schemas.microsoft.com/office/drawing/2014/main" val="3545007357"/>
                  </a:ext>
                </a:extLst>
              </a:tr>
            </a:tbl>
          </a:graphicData>
        </a:graphic>
      </p:graphicFrame>
      <p:sp>
        <p:nvSpPr>
          <p:cNvPr id="10" name="內容版面配置區 2">
            <a:extLst>
              <a:ext uri="{FF2B5EF4-FFF2-40B4-BE49-F238E27FC236}">
                <a16:creationId xmlns:a16="http://schemas.microsoft.com/office/drawing/2014/main" id="{1AC63743-57B4-4772-A1A8-1818B1053641}"/>
              </a:ext>
            </a:extLst>
          </p:cNvPr>
          <p:cNvSpPr txBox="1">
            <a:spLocks/>
          </p:cNvSpPr>
          <p:nvPr/>
        </p:nvSpPr>
        <p:spPr>
          <a:xfrm>
            <a:off x="263471" y="325464"/>
            <a:ext cx="11670224" cy="5414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600" dirty="0"/>
              <a:t>補助生：</a:t>
            </a:r>
          </a:p>
        </p:txBody>
      </p:sp>
    </p:spTree>
    <p:extLst>
      <p:ext uri="{BB962C8B-B14F-4D97-AF65-F5344CB8AC3E}">
        <p14:creationId xmlns:p14="http://schemas.microsoft.com/office/powerpoint/2010/main" val="17508975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7E5B7BD-84E3-4A5E-98FF-C03AADCE4397}"/>
              </a:ext>
            </a:extLst>
          </p:cNvPr>
          <p:cNvSpPr/>
          <p:nvPr/>
        </p:nvSpPr>
        <p:spPr>
          <a:xfrm>
            <a:off x="488724" y="1440247"/>
            <a:ext cx="11380807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/>
              <a:t>自</a:t>
            </a:r>
            <a:r>
              <a:rPr lang="en-US" altLang="zh-TW" sz="2200" dirty="0"/>
              <a:t>111</a:t>
            </a:r>
            <a:r>
              <a:rPr lang="zh-TW" altLang="en-US" sz="2200" dirty="0"/>
              <a:t>年</a:t>
            </a:r>
            <a:r>
              <a:rPr lang="en-US" altLang="zh-TW" sz="2200" dirty="0"/>
              <a:t>5</a:t>
            </a:r>
            <a:r>
              <a:rPr lang="zh-TW" altLang="en-US" sz="2200" dirty="0"/>
              <a:t>月</a:t>
            </a:r>
            <a:r>
              <a:rPr lang="en-US" altLang="zh-TW" sz="2200" dirty="0"/>
              <a:t>9</a:t>
            </a:r>
            <a:r>
              <a:rPr lang="zh-TW" altLang="en-US" sz="2200" dirty="0"/>
              <a:t>日起倘學校（園所）工作人員未接種滿</a:t>
            </a:r>
            <a:r>
              <a:rPr lang="en-US" altLang="zh-TW" sz="2200" dirty="0"/>
              <a:t>3</a:t>
            </a:r>
            <a:r>
              <a:rPr lang="zh-TW" altLang="en-US" sz="2200" dirty="0"/>
              <a:t>劑疫苗，應提供每週</a:t>
            </a:r>
            <a:r>
              <a:rPr lang="en-US" altLang="zh-TW" sz="2200" dirty="0"/>
              <a:t>1</a:t>
            </a:r>
            <a:r>
              <a:rPr lang="zh-TW" altLang="en-US" sz="2200" dirty="0"/>
              <a:t>次抗原快篩（含家用快篩）或 </a:t>
            </a:r>
            <a:r>
              <a:rPr lang="en-US" altLang="zh-TW" sz="2200" dirty="0"/>
              <a:t>PCR </a:t>
            </a:r>
            <a:r>
              <a:rPr lang="zh-TW" altLang="en-US" sz="2200" dirty="0"/>
              <a:t>檢驗陰性後，始得提供服務。倘學校（園所）工作 人員經醫師評估且開立不建議施打 </a:t>
            </a:r>
            <a:r>
              <a:rPr lang="en-US" altLang="zh-TW" sz="2200" dirty="0"/>
              <a:t>COVID-19 </a:t>
            </a:r>
            <a:r>
              <a:rPr lang="zh-TW" altLang="en-US" sz="2200" dirty="0"/>
              <a:t>疫苗證明（即接種疫苗前，經醫師 確認對國內所有授權使用的 </a:t>
            </a:r>
            <a:r>
              <a:rPr lang="en-US" altLang="zh-TW" sz="2200" dirty="0"/>
              <a:t>COVID-19</a:t>
            </a:r>
            <a:r>
              <a:rPr lang="zh-TW" altLang="en-US" sz="2200" dirty="0"/>
              <a:t>疫苗皆有接種禁忌或曾發生嚴重不良反應， 評估不建議接種者</a:t>
            </a:r>
            <a:r>
              <a:rPr lang="en-US" altLang="zh-TW" sz="2200" dirty="0"/>
              <a:t>)</a:t>
            </a:r>
            <a:r>
              <a:rPr lang="zh-TW" altLang="en-US" sz="2200" dirty="0"/>
              <a:t>快篩試劑由各校提供；個人因素無法施打者，則快篩試劑 費用自行負擔。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8EC1EA0-3AF6-406F-91BD-C8D45EEBF1C0}"/>
              </a:ext>
            </a:extLst>
          </p:cNvPr>
          <p:cNvSpPr txBox="1">
            <a:spLocks/>
          </p:cNvSpPr>
          <p:nvPr/>
        </p:nvSpPr>
        <p:spPr bwMode="black">
          <a:xfrm>
            <a:off x="0" y="202364"/>
            <a:ext cx="12035633" cy="1034129"/>
          </a:xfrm>
          <a:prstGeom prst="rect">
            <a:avLst/>
          </a:prstGeom>
          <a:solidFill>
            <a:srgbClr val="FFFF00"/>
          </a:solidFill>
          <a:ln w="57150" cap="sq">
            <a:solidFill>
              <a:srgbClr val="FF0066"/>
            </a:solidFill>
            <a:miter lim="800000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182880" tIns="182880" rIns="182880" bIns="182880" rtlCol="0" anchor="ctr">
            <a:sp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800" cap="all" spc="200" baseline="0">
                <a:solidFill>
                  <a:srgbClr val="262626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zh-TW" altLang="en-US" sz="2400" dirty="0"/>
              <a:t>新：入校規則需打滿三劑，兩劑者須出示</a:t>
            </a:r>
            <a:r>
              <a:rPr lang="en-US" altLang="zh-TW" sz="2400" dirty="0"/>
              <a:t>2</a:t>
            </a:r>
            <a:r>
              <a:rPr lang="zh-TW" altLang="en-US" sz="2400" dirty="0"/>
              <a:t>日前</a:t>
            </a:r>
            <a:r>
              <a:rPr lang="en-US" altLang="zh-TW" sz="2400" dirty="0"/>
              <a:t>(</a:t>
            </a:r>
            <a:r>
              <a:rPr lang="zh-TW" altLang="en-US" sz="2400" dirty="0"/>
              <a:t>工作人員</a:t>
            </a:r>
            <a:r>
              <a:rPr lang="en-US" altLang="zh-TW" sz="2400" dirty="0"/>
              <a:t>)/3</a:t>
            </a:r>
            <a:r>
              <a:rPr lang="zh-TW" altLang="en-US" sz="2400" dirty="0"/>
              <a:t>日前</a:t>
            </a:r>
            <a:r>
              <a:rPr lang="en-US" altLang="zh-TW" sz="2400" dirty="0"/>
              <a:t>(</a:t>
            </a:r>
            <a:r>
              <a:rPr lang="zh-TW" altLang="en-US" sz="2400" dirty="0"/>
              <a:t>洽公和廠商</a:t>
            </a:r>
            <a:r>
              <a:rPr lang="en-US" altLang="zh-TW" sz="2400" dirty="0"/>
              <a:t>)</a:t>
            </a:r>
            <a:r>
              <a:rPr lang="zh-TW" altLang="en-US" sz="2400" dirty="0"/>
              <a:t>陰性證明。無上課就兩劑滿</a:t>
            </a:r>
            <a:r>
              <a:rPr lang="en-US" altLang="zh-TW" sz="2400" dirty="0"/>
              <a:t>14</a:t>
            </a:r>
            <a:r>
              <a:rPr lang="zh-TW" altLang="en-US" sz="2400" dirty="0"/>
              <a:t>天</a:t>
            </a:r>
            <a:r>
              <a:rPr lang="en-US" altLang="zh-TW" sz="2400" dirty="0"/>
              <a:t>(</a:t>
            </a:r>
            <a:r>
              <a:rPr lang="zh-TW" altLang="en-US" sz="2400" dirty="0"/>
              <a:t>無須</a:t>
            </a:r>
            <a:r>
              <a:rPr lang="en-US" altLang="zh-TW" sz="2400" dirty="0"/>
              <a:t>2</a:t>
            </a:r>
            <a:r>
              <a:rPr lang="zh-TW" altLang="en-US" sz="2400" dirty="0"/>
              <a:t>日前快篩</a:t>
            </a:r>
            <a:r>
              <a:rPr lang="en-US" altLang="zh-TW" sz="2400" dirty="0"/>
              <a:t>)</a:t>
            </a:r>
            <a:r>
              <a:rPr lang="zh-TW" altLang="en-US" sz="2400" dirty="0"/>
              <a:t>即可進校。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8CEB264-1D85-4BDD-A507-037A9C914518}"/>
              </a:ext>
            </a:extLst>
          </p:cNvPr>
          <p:cNvSpPr/>
          <p:nvPr/>
        </p:nvSpPr>
        <p:spPr>
          <a:xfrm>
            <a:off x="488725" y="3296966"/>
            <a:ext cx="113808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200" dirty="0"/>
              <a:t>倘學校工作人員</a:t>
            </a:r>
            <a:r>
              <a:rPr lang="en-US" altLang="zh-TW" sz="2200" dirty="0"/>
              <a:t>(</a:t>
            </a:r>
            <a:r>
              <a:rPr lang="zh-TW" altLang="en-US" sz="2200" dirty="0"/>
              <a:t>含幼兒園</a:t>
            </a:r>
            <a:r>
              <a:rPr lang="en-US" altLang="zh-TW" sz="2200" dirty="0"/>
              <a:t>)</a:t>
            </a:r>
            <a:r>
              <a:rPr lang="zh-TW" altLang="en-US" sz="2200" dirty="0"/>
              <a:t>曾為 </a:t>
            </a:r>
            <a:r>
              <a:rPr lang="en-US" altLang="zh-TW" sz="2200" dirty="0"/>
              <a:t>COVID-19</a:t>
            </a:r>
            <a:r>
              <a:rPr lang="zh-TW" altLang="en-US" sz="2200" dirty="0"/>
              <a:t>確診個案，且持有</a:t>
            </a:r>
            <a:r>
              <a:rPr lang="en-US" altLang="zh-TW" sz="2200" dirty="0"/>
              <a:t>3</a:t>
            </a:r>
            <a:r>
              <a:rPr lang="zh-TW" altLang="en-US" sz="2200" dirty="0"/>
              <a:t>個月內由衛生機關開立之解除隔離通知書者，可暫免檢具 </a:t>
            </a:r>
            <a:r>
              <a:rPr lang="en-US" altLang="zh-TW" sz="2200" dirty="0"/>
              <a:t>COVID-19</a:t>
            </a:r>
            <a:r>
              <a:rPr lang="zh-TW" altLang="en-US" sz="2200" dirty="0"/>
              <a:t>疫苗接種證明， 惟應於解除隔離滿</a:t>
            </a:r>
            <a:r>
              <a:rPr lang="en-US" altLang="zh-TW" sz="2200" dirty="0"/>
              <a:t>3</a:t>
            </a:r>
            <a:r>
              <a:rPr lang="zh-TW" altLang="en-US" sz="2200" dirty="0"/>
              <a:t>個月後，依時程儘速完成接種</a:t>
            </a:r>
            <a:r>
              <a:rPr lang="en-US" altLang="zh-TW" sz="2200" dirty="0"/>
              <a:t>3</a:t>
            </a:r>
            <a:r>
              <a:rPr lang="zh-TW" altLang="en-US" sz="2200" dirty="0"/>
              <a:t>劑 </a:t>
            </a:r>
            <a:r>
              <a:rPr lang="en-US" altLang="zh-TW" sz="2200" dirty="0"/>
              <a:t>COVID-19</a:t>
            </a:r>
            <a:r>
              <a:rPr lang="zh-TW" altLang="en-US" sz="2200" dirty="0"/>
              <a:t>疫苗，新 進人員並應於首次服務前，提供自費</a:t>
            </a:r>
            <a:r>
              <a:rPr lang="en-US" altLang="zh-TW" sz="2200" dirty="0"/>
              <a:t>2</a:t>
            </a:r>
            <a:r>
              <a:rPr lang="zh-TW" altLang="en-US" sz="2200" dirty="0"/>
              <a:t>日內 </a:t>
            </a:r>
            <a:r>
              <a:rPr lang="en-US" altLang="zh-TW" sz="2200" dirty="0"/>
              <a:t>PCR </a:t>
            </a:r>
            <a:r>
              <a:rPr lang="zh-TW" altLang="en-US" sz="2200" dirty="0"/>
              <a:t>檢驗陰性證明。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ADA229F-E707-4175-871C-7CCB1057C0DA}"/>
              </a:ext>
            </a:extLst>
          </p:cNvPr>
          <p:cNvSpPr/>
          <p:nvPr/>
        </p:nvSpPr>
        <p:spPr>
          <a:xfrm>
            <a:off x="488724" y="4815132"/>
            <a:ext cx="115469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/>
              <a:t>志工家長</a:t>
            </a:r>
            <a:r>
              <a:rPr lang="en-US" altLang="zh-TW" sz="2000" dirty="0"/>
              <a:t>(</a:t>
            </a:r>
            <a:r>
              <a:rPr lang="zh-TW" altLang="en-US" sz="2000" dirty="0"/>
              <a:t>視同學校工作人員</a:t>
            </a:r>
            <a:r>
              <a:rPr lang="en-US" altLang="zh-TW" sz="2000" dirty="0"/>
              <a:t>)</a:t>
            </a:r>
            <a:r>
              <a:rPr lang="zh-TW" altLang="en-US" sz="2000" dirty="0"/>
              <a:t>：學生在校</a:t>
            </a:r>
            <a:r>
              <a:rPr lang="en-US" altLang="zh-TW" sz="2000" dirty="0"/>
              <a:t>(</a:t>
            </a:r>
            <a:r>
              <a:rPr lang="zh-TW" altLang="en-US" sz="2000" dirty="0"/>
              <a:t>園</a:t>
            </a:r>
            <a:r>
              <a:rPr lang="en-US" altLang="zh-TW" sz="2000" dirty="0"/>
              <a:t>)</a:t>
            </a:r>
            <a:r>
              <a:rPr lang="zh-TW" altLang="en-US" sz="2000" dirty="0"/>
              <a:t>期間，經學校認定有入校 </a:t>
            </a:r>
            <a:r>
              <a:rPr lang="en-US" altLang="zh-TW" sz="2000" dirty="0"/>
              <a:t>(</a:t>
            </a:r>
            <a:r>
              <a:rPr lang="zh-TW" altLang="en-US" sz="2000" dirty="0"/>
              <a:t>園</a:t>
            </a:r>
            <a:r>
              <a:rPr lang="en-US" altLang="zh-TW" sz="2000" dirty="0"/>
              <a:t>)</a:t>
            </a:r>
            <a:r>
              <a:rPr lang="zh-TW" altLang="en-US" sz="2000" dirty="0"/>
              <a:t>必要者，依前揭「相關人員入校防疫整備」應接種 </a:t>
            </a:r>
            <a:r>
              <a:rPr lang="en-US" altLang="zh-TW" sz="2000" dirty="0"/>
              <a:t>COVID-19</a:t>
            </a:r>
            <a:r>
              <a:rPr lang="zh-TW" altLang="en-US" sz="2000" dirty="0"/>
              <a:t>疫苗</a:t>
            </a:r>
            <a:r>
              <a:rPr lang="en-US" altLang="zh-TW" sz="2000" dirty="0"/>
              <a:t>3</a:t>
            </a:r>
            <a:r>
              <a:rPr lang="zh-TW" altLang="en-US" sz="2000" dirty="0"/>
              <a:t>劑；</a:t>
            </a:r>
            <a:r>
              <a:rPr lang="zh-TW" altLang="en-US" sz="2000" dirty="0">
                <a:solidFill>
                  <a:srgbClr val="FF0000"/>
                </a:solidFill>
              </a:rPr>
              <a:t>倘未完整接種</a:t>
            </a:r>
            <a:r>
              <a:rPr lang="en-US" altLang="zh-TW" sz="2000" dirty="0">
                <a:solidFill>
                  <a:srgbClr val="FF0000"/>
                </a:solidFill>
              </a:rPr>
              <a:t>3</a:t>
            </a:r>
            <a:r>
              <a:rPr lang="zh-TW" altLang="en-US" sz="2000" dirty="0">
                <a:solidFill>
                  <a:srgbClr val="FF0000"/>
                </a:solidFill>
              </a:rPr>
              <a:t>劑者須每週出示</a:t>
            </a:r>
            <a:r>
              <a:rPr lang="en-US" altLang="zh-TW" sz="2000" dirty="0">
                <a:solidFill>
                  <a:srgbClr val="FF0000"/>
                </a:solidFill>
              </a:rPr>
              <a:t>2</a:t>
            </a:r>
            <a:r>
              <a:rPr lang="zh-TW" altLang="en-US" sz="2000" dirty="0">
                <a:solidFill>
                  <a:srgbClr val="FF0000"/>
                </a:solidFill>
              </a:rPr>
              <a:t>日內快篩或 </a:t>
            </a:r>
            <a:r>
              <a:rPr lang="en-US" altLang="zh-TW" sz="2000" dirty="0">
                <a:solidFill>
                  <a:srgbClr val="FF0000"/>
                </a:solidFill>
              </a:rPr>
              <a:t>PCR </a:t>
            </a:r>
            <a:r>
              <a:rPr lang="zh-TW" altLang="en-US" sz="2000" dirty="0">
                <a:solidFill>
                  <a:srgbClr val="FF0000"/>
                </a:solidFill>
              </a:rPr>
              <a:t>陰性證明；如於學校停止實體課程期間，經學校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含幼兒園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>
                <a:solidFill>
                  <a:srgbClr val="FF0000"/>
                </a:solidFill>
              </a:rPr>
              <a:t>認定有入校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園</a:t>
            </a:r>
            <a:r>
              <a:rPr lang="en-US" altLang="zh-TW" sz="2000" dirty="0">
                <a:solidFill>
                  <a:srgbClr val="FF0000"/>
                </a:solidFill>
              </a:rPr>
              <a:t>)</a:t>
            </a:r>
            <a:r>
              <a:rPr lang="zh-TW" altLang="en-US" sz="2000" dirty="0">
                <a:solidFill>
                  <a:srgbClr val="FF0000"/>
                </a:solidFill>
              </a:rPr>
              <a:t>必要者，應接種</a:t>
            </a:r>
            <a:r>
              <a:rPr lang="en-US" altLang="zh-TW" sz="2000" dirty="0">
                <a:solidFill>
                  <a:srgbClr val="FF0000"/>
                </a:solidFill>
              </a:rPr>
              <a:t>2</a:t>
            </a:r>
            <a:r>
              <a:rPr lang="zh-TW" altLang="en-US" sz="2000" dirty="0">
                <a:solidFill>
                  <a:srgbClr val="FF0000"/>
                </a:solidFill>
              </a:rPr>
              <a:t>劑疫苗滿</a:t>
            </a:r>
            <a:r>
              <a:rPr lang="en-US" altLang="zh-TW" sz="2000" dirty="0">
                <a:solidFill>
                  <a:srgbClr val="FF0000"/>
                </a:solidFill>
              </a:rPr>
              <a:t>14</a:t>
            </a:r>
            <a:r>
              <a:rPr lang="zh-TW" altLang="en-US" sz="2000" dirty="0">
                <a:solidFill>
                  <a:srgbClr val="FF0000"/>
                </a:solidFill>
              </a:rPr>
              <a:t>天，無則須出示快篩或 </a:t>
            </a:r>
            <a:r>
              <a:rPr lang="en-US" altLang="zh-TW" sz="2000" dirty="0">
                <a:solidFill>
                  <a:srgbClr val="FF0000"/>
                </a:solidFill>
              </a:rPr>
              <a:t>PCR </a:t>
            </a:r>
            <a:r>
              <a:rPr lang="zh-TW" altLang="en-US" sz="2000" dirty="0">
                <a:solidFill>
                  <a:srgbClr val="FF0000"/>
                </a:solidFill>
              </a:rPr>
              <a:t>陰性證明。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F114CFE-778F-4031-9D1D-374755E673F6}"/>
              </a:ext>
            </a:extLst>
          </p:cNvPr>
          <p:cNvSpPr/>
          <p:nvPr/>
        </p:nvSpPr>
        <p:spPr>
          <a:xfrm>
            <a:off x="488725" y="6150114"/>
            <a:ext cx="11546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>
                <a:solidFill>
                  <a:srgbClr val="FF0000"/>
                </a:solidFill>
              </a:rPr>
              <a:t>機關洽公及廠商：實聯制、量測體溫，並應接種 </a:t>
            </a:r>
            <a:r>
              <a:rPr lang="en-US" altLang="zh-TW" sz="2000" dirty="0">
                <a:solidFill>
                  <a:srgbClr val="FF0000"/>
                </a:solidFill>
              </a:rPr>
              <a:t>COVID-19</a:t>
            </a:r>
            <a:r>
              <a:rPr lang="zh-TW" altLang="en-US" sz="2000" dirty="0">
                <a:solidFill>
                  <a:srgbClr val="FF0000"/>
                </a:solidFill>
              </a:rPr>
              <a:t>疫苗</a:t>
            </a:r>
            <a:r>
              <a:rPr lang="en-US" altLang="zh-TW" sz="2000" dirty="0">
                <a:solidFill>
                  <a:srgbClr val="FF0000"/>
                </a:solidFill>
              </a:rPr>
              <a:t>2</a:t>
            </a:r>
            <a:r>
              <a:rPr lang="zh-TW" altLang="en-US" sz="2000" dirty="0">
                <a:solidFill>
                  <a:srgbClr val="FF0000"/>
                </a:solidFill>
              </a:rPr>
              <a:t>劑且滿</a:t>
            </a:r>
            <a:r>
              <a:rPr lang="en-US" altLang="zh-TW" sz="2000" dirty="0">
                <a:solidFill>
                  <a:srgbClr val="FF0000"/>
                </a:solidFill>
              </a:rPr>
              <a:t>14 </a:t>
            </a:r>
            <a:r>
              <a:rPr lang="zh-TW" altLang="en-US" sz="2000" dirty="0">
                <a:solidFill>
                  <a:srgbClr val="FF0000"/>
                </a:solidFill>
              </a:rPr>
              <a:t>天；倘未完整接種</a:t>
            </a:r>
            <a:r>
              <a:rPr lang="en-US" altLang="zh-TW" sz="2000" dirty="0">
                <a:solidFill>
                  <a:srgbClr val="FF0000"/>
                </a:solidFill>
              </a:rPr>
              <a:t>2</a:t>
            </a:r>
            <a:r>
              <a:rPr lang="zh-TW" altLang="en-US" sz="2000" dirty="0">
                <a:solidFill>
                  <a:srgbClr val="FF0000"/>
                </a:solidFill>
              </a:rPr>
              <a:t>劑疫苗且滿</a:t>
            </a:r>
            <a:r>
              <a:rPr lang="en-US" altLang="zh-TW" sz="2000" dirty="0">
                <a:solidFill>
                  <a:srgbClr val="FF0000"/>
                </a:solidFill>
              </a:rPr>
              <a:t>14</a:t>
            </a:r>
            <a:r>
              <a:rPr lang="zh-TW" altLang="en-US" sz="2000" dirty="0">
                <a:solidFill>
                  <a:srgbClr val="FF0000"/>
                </a:solidFill>
              </a:rPr>
              <a:t>天，應提供</a:t>
            </a:r>
            <a:r>
              <a:rPr lang="en-US" altLang="zh-TW" sz="2000" dirty="0">
                <a:solidFill>
                  <a:srgbClr val="FF0000"/>
                </a:solidFill>
              </a:rPr>
              <a:t>3</a:t>
            </a:r>
            <a:r>
              <a:rPr lang="zh-TW" altLang="en-US" sz="2000" dirty="0">
                <a:solidFill>
                  <a:srgbClr val="FF0000"/>
                </a:solidFill>
              </a:rPr>
              <a:t>日內抗原快篩</a:t>
            </a:r>
            <a:r>
              <a:rPr lang="en-US" altLang="zh-TW" sz="2000" dirty="0">
                <a:solidFill>
                  <a:srgbClr val="FF0000"/>
                </a:solidFill>
              </a:rPr>
              <a:t>(</a:t>
            </a:r>
            <a:r>
              <a:rPr lang="zh-TW" altLang="en-US" sz="2000" dirty="0">
                <a:solidFill>
                  <a:srgbClr val="FF0000"/>
                </a:solidFill>
              </a:rPr>
              <a:t>含家用快篩</a:t>
            </a:r>
            <a:r>
              <a:rPr lang="en-US" altLang="zh-TW" sz="2000" dirty="0">
                <a:solidFill>
                  <a:srgbClr val="FF0000"/>
                </a:solidFill>
              </a:rPr>
              <a:t>) </a:t>
            </a:r>
            <a:r>
              <a:rPr lang="zh-TW" altLang="en-US" sz="2000" dirty="0">
                <a:solidFill>
                  <a:srgbClr val="FF0000"/>
                </a:solidFill>
              </a:rPr>
              <a:t>或 </a:t>
            </a:r>
            <a:r>
              <a:rPr lang="en-US" altLang="zh-TW" sz="2000" dirty="0">
                <a:solidFill>
                  <a:srgbClr val="FF0000"/>
                </a:solidFill>
              </a:rPr>
              <a:t>PCR </a:t>
            </a:r>
            <a:r>
              <a:rPr lang="zh-TW" altLang="en-US" sz="2000" dirty="0">
                <a:solidFill>
                  <a:srgbClr val="FF0000"/>
                </a:solidFill>
              </a:rPr>
              <a:t>檢驗陰性證明。</a:t>
            </a:r>
          </a:p>
        </p:txBody>
      </p:sp>
    </p:spTree>
    <p:extLst>
      <p:ext uri="{BB962C8B-B14F-4D97-AF65-F5344CB8AC3E}">
        <p14:creationId xmlns:p14="http://schemas.microsoft.com/office/powerpoint/2010/main" val="348536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https://forms.gle/wWUdWLENxG3MGfDV7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10450" y="512040"/>
            <a:ext cx="5441301" cy="1332516"/>
            <a:chOff x="3375350" y="2875002"/>
            <a:chExt cx="5441301" cy="13325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3849231" y="2875002"/>
              <a:ext cx="4955203" cy="1107996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6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確診</a:t>
              </a: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判定及措施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1A9EE8A-9B6D-4F9A-ABE4-5E0C72147A1A}"/>
              </a:ext>
            </a:extLst>
          </p:cNvPr>
          <p:cNvGrpSpPr/>
          <p:nvPr/>
        </p:nvGrpSpPr>
        <p:grpSpPr>
          <a:xfrm>
            <a:off x="584716" y="2356702"/>
            <a:ext cx="11022568" cy="2517837"/>
            <a:chOff x="362563" y="2138138"/>
            <a:chExt cx="11022568" cy="2517837"/>
          </a:xfrm>
        </p:grpSpPr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B1ED89E-5EC3-43E3-B67E-398F58F5D2F8}"/>
                </a:ext>
              </a:extLst>
            </p:cNvPr>
            <p:cNvSpPr/>
            <p:nvPr/>
          </p:nvSpPr>
          <p:spPr>
            <a:xfrm>
              <a:off x="362563" y="2138138"/>
              <a:ext cx="5724105" cy="2517837"/>
            </a:xfrm>
            <a:custGeom>
              <a:avLst/>
              <a:gdLst>
                <a:gd name="connsiteX0" fmla="*/ 311027 w 5209742"/>
                <a:gd name="connsiteY0" fmla="*/ 0 h 1866122"/>
                <a:gd name="connsiteX1" fmla="*/ 5209742 w 5209742"/>
                <a:gd name="connsiteY1" fmla="*/ 0 h 1866122"/>
                <a:gd name="connsiteX2" fmla="*/ 4638919 w 5209742"/>
                <a:gd name="connsiteY2" fmla="*/ 1866122 h 1866122"/>
                <a:gd name="connsiteX3" fmla="*/ 311027 w 5209742"/>
                <a:gd name="connsiteY3" fmla="*/ 1866122 h 1866122"/>
                <a:gd name="connsiteX4" fmla="*/ 0 w 5209742"/>
                <a:gd name="connsiteY4" fmla="*/ 1555095 h 1866122"/>
                <a:gd name="connsiteX5" fmla="*/ 0 w 5209742"/>
                <a:gd name="connsiteY5" fmla="*/ 311027 h 1866122"/>
                <a:gd name="connsiteX6" fmla="*/ 311027 w 5209742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9742" h="1866122">
                  <a:moveTo>
                    <a:pt x="311027" y="0"/>
                  </a:moveTo>
                  <a:lnTo>
                    <a:pt x="5209742" y="0"/>
                  </a:lnTo>
                  <a:lnTo>
                    <a:pt x="4638919" y="1866122"/>
                  </a:lnTo>
                  <a:lnTo>
                    <a:pt x="311027" y="1866122"/>
                  </a:lnTo>
                  <a:cubicBezTo>
                    <a:pt x="139252" y="1866122"/>
                    <a:pt x="0" y="1726870"/>
                    <a:pt x="0" y="1555095"/>
                  </a:cubicBezTo>
                  <a:lnTo>
                    <a:pt x="0" y="311027"/>
                  </a:lnTo>
                  <a:cubicBezTo>
                    <a:pt x="0" y="139252"/>
                    <a:pt x="139252" y="0"/>
                    <a:pt x="311027" y="0"/>
                  </a:cubicBez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98B859CC-3B24-46A9-A9F0-47C936496C67}"/>
                </a:ext>
              </a:extLst>
            </p:cNvPr>
            <p:cNvSpPr/>
            <p:nvPr/>
          </p:nvSpPr>
          <p:spPr>
            <a:xfrm>
              <a:off x="5504913" y="2138244"/>
              <a:ext cx="5880218" cy="2517731"/>
            </a:xfrm>
            <a:custGeom>
              <a:avLst/>
              <a:gdLst>
                <a:gd name="connsiteX0" fmla="*/ 570824 w 5175728"/>
                <a:gd name="connsiteY0" fmla="*/ 0 h 1866122"/>
                <a:gd name="connsiteX1" fmla="*/ 4864701 w 5175728"/>
                <a:gd name="connsiteY1" fmla="*/ 0 h 1866122"/>
                <a:gd name="connsiteX2" fmla="*/ 5175728 w 5175728"/>
                <a:gd name="connsiteY2" fmla="*/ 311027 h 1866122"/>
                <a:gd name="connsiteX3" fmla="*/ 5175728 w 5175728"/>
                <a:gd name="connsiteY3" fmla="*/ 1555095 h 1866122"/>
                <a:gd name="connsiteX4" fmla="*/ 4864701 w 5175728"/>
                <a:gd name="connsiteY4" fmla="*/ 1866122 h 1866122"/>
                <a:gd name="connsiteX5" fmla="*/ 0 w 5175728"/>
                <a:gd name="connsiteY5" fmla="*/ 1866122 h 1866122"/>
                <a:gd name="connsiteX6" fmla="*/ 570824 w 5175728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728" h="1866122">
                  <a:moveTo>
                    <a:pt x="570824" y="0"/>
                  </a:moveTo>
                  <a:lnTo>
                    <a:pt x="4864701" y="0"/>
                  </a:lnTo>
                  <a:cubicBezTo>
                    <a:pt x="5036476" y="0"/>
                    <a:pt x="5175728" y="139252"/>
                    <a:pt x="5175728" y="311027"/>
                  </a:cubicBezTo>
                  <a:lnTo>
                    <a:pt x="5175728" y="1555095"/>
                  </a:lnTo>
                  <a:cubicBezTo>
                    <a:pt x="5175728" y="1726870"/>
                    <a:pt x="5036476" y="1866122"/>
                    <a:pt x="4864701" y="1866122"/>
                  </a:cubicBezTo>
                  <a:lnTo>
                    <a:pt x="0" y="1866122"/>
                  </a:lnTo>
                  <a:lnTo>
                    <a:pt x="570824" y="0"/>
                  </a:ln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F6DCD6-C9C0-43BD-96C9-4AF947AFE590}"/>
                </a:ext>
              </a:extLst>
            </p:cNvPr>
            <p:cNvSpPr/>
            <p:nvPr/>
          </p:nvSpPr>
          <p:spPr>
            <a:xfrm>
              <a:off x="921435" y="2203301"/>
              <a:ext cx="4291120" cy="22520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抗原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快篩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結果呈</a:t>
              </a:r>
              <a:r>
                <a:rPr kumimoji="0" lang="zh-TW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陽性</a:t>
              </a:r>
              <a:endPara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lvl="0" algn="ctr" defTabSz="914400">
                <a:lnSpc>
                  <a:spcPts val="3000"/>
                </a:lnSpc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經醫生診斷或視訊看診確認</a:t>
              </a:r>
              <a:endParaRPr lang="en-US" altLang="zh-TW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endParaRPr>
            </a:p>
            <a:p>
              <a:pPr lvl="0" algn="ctr" defTabSz="914400">
                <a:lnSpc>
                  <a:spcPts val="3000"/>
                </a:lnSpc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即屬於 </a:t>
              </a:r>
              <a:r>
                <a:rPr lang="en-US" altLang="zh-TW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COVID-19</a:t>
              </a:r>
              <a:r>
                <a:rPr lang="zh-TW" altLang="en-US" sz="28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確診</a:t>
              </a: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病例</a:t>
              </a:r>
              <a:endParaRPr lang="en-US" altLang="zh-TW" sz="8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endParaRPr>
            </a:p>
            <a:p>
              <a:pPr lvl="0" algn="ctr" defTabSz="914400">
                <a:lnSpc>
                  <a:spcPts val="3000"/>
                </a:lnSpc>
                <a:defRPr/>
              </a:pPr>
              <a:r>
                <a:rPr lang="zh-TW" altLang="en-US" sz="24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實施</a:t>
              </a:r>
              <a:r>
                <a:rPr lang="en-US" altLang="zh-TW" sz="24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7</a:t>
              </a:r>
              <a:r>
                <a:rPr lang="zh-TW" altLang="en-US" sz="24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天</a:t>
              </a:r>
              <a:r>
                <a:rPr lang="zh-TW" altLang="en-US" dirty="0">
                  <a:solidFill>
                    <a:srgbClr val="9EC9EB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居家隔離</a:t>
              </a:r>
              <a:r>
                <a:rPr lang="en-US" altLang="zh-TW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不能離開家</a:t>
              </a:r>
              <a:r>
                <a:rPr lang="en-US" altLang="zh-TW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)</a:t>
              </a:r>
              <a:br>
                <a:rPr lang="en-US" altLang="zh-TW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</a:br>
              <a:r>
                <a:rPr lang="en-US" altLang="zh-TW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+</a:t>
              </a:r>
              <a:r>
                <a:rPr lang="en-US" altLang="zh-TW" sz="24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7</a:t>
              </a:r>
              <a:r>
                <a:rPr lang="zh-TW" altLang="en-US" sz="24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天</a:t>
              </a:r>
              <a:r>
                <a:rPr lang="zh-TW" altLang="en-US" dirty="0">
                  <a:solidFill>
                    <a:srgbClr val="9EC9EB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自主健康管理</a:t>
              </a:r>
              <a:r>
                <a:rPr lang="en-US" altLang="zh-TW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(</a:t>
              </a:r>
              <a:r>
                <a:rPr lang="zh-TW" altLang="en-US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可以來上學</a:t>
              </a:r>
              <a:r>
                <a:rPr lang="en-US" altLang="zh-TW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)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017F20-6CD0-40CA-A7F3-6C5E25B8F87D}"/>
                </a:ext>
              </a:extLst>
            </p:cNvPr>
            <p:cNvSpPr/>
            <p:nvPr/>
          </p:nvSpPr>
          <p:spPr>
            <a:xfrm>
              <a:off x="6044371" y="2710146"/>
              <a:ext cx="4889904" cy="1209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3000"/>
                </a:lnSpc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未就診者，等同確診實行</a:t>
              </a:r>
              <a:r>
                <a:rPr lang="en-US" altLang="zh-TW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7+7</a:t>
              </a:r>
            </a:p>
            <a:p>
              <a:pPr algn="ctr" defTabSz="914400">
                <a:lnSpc>
                  <a:spcPts val="3000"/>
                </a:lnSpc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確診者回校，不用快篩回報</a:t>
              </a:r>
            </a:p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</p:txBody>
        </p:sp>
      </p:grpSp>
      <p:grpSp>
        <p:nvGrpSpPr>
          <p:cNvPr id="10" name="群組 9">
            <a:extLst>
              <a:ext uri="{FF2B5EF4-FFF2-40B4-BE49-F238E27FC236}">
                <a16:creationId xmlns:a16="http://schemas.microsoft.com/office/drawing/2014/main" id="{6068EC70-6E86-43D8-B078-4C1C7A921A8C}"/>
              </a:ext>
            </a:extLst>
          </p:cNvPr>
          <p:cNvGrpSpPr/>
          <p:nvPr/>
        </p:nvGrpSpPr>
        <p:grpSpPr>
          <a:xfrm>
            <a:off x="8414755" y="3882107"/>
            <a:ext cx="803792" cy="674240"/>
            <a:chOff x="7519172" y="4119582"/>
            <a:chExt cx="803792" cy="674240"/>
          </a:xfrm>
        </p:grpSpPr>
        <p:pic>
          <p:nvPicPr>
            <p:cNvPr id="31" name="圖片 30" descr="快篩陽性怎麼看診？15個「快篩陽＝確診」就醫常見Q&amp;A一次解答">
              <a:extLst>
                <a:ext uri="{FF2B5EF4-FFF2-40B4-BE49-F238E27FC236}">
                  <a16:creationId xmlns:a16="http://schemas.microsoft.com/office/drawing/2014/main" id="{25DC455F-5B92-4F78-8195-25DB7C4164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033" t="9862" r="10052" b="2580"/>
            <a:stretch>
              <a:fillRect/>
            </a:stretch>
          </p:blipFill>
          <p:spPr bwMode="auto">
            <a:xfrm rot="2901303">
              <a:off x="7592760" y="4045994"/>
              <a:ext cx="656615" cy="803792"/>
            </a:xfrm>
            <a:custGeom>
              <a:avLst/>
              <a:gdLst>
                <a:gd name="connsiteX0" fmla="*/ 2455877 w 3392793"/>
                <a:gd name="connsiteY0" fmla="*/ 20 h 4153270"/>
                <a:gd name="connsiteX1" fmla="*/ 2577986 w 3392793"/>
                <a:gd name="connsiteY1" fmla="*/ 39254 h 4153270"/>
                <a:gd name="connsiteX2" fmla="*/ 3298586 w 3392793"/>
                <a:gd name="connsiteY2" fmla="*/ 540045 h 4153270"/>
                <a:gd name="connsiteX3" fmla="*/ 3353541 w 3392793"/>
                <a:gd name="connsiteY3" fmla="*/ 845402 h 4153270"/>
                <a:gd name="connsiteX4" fmla="*/ 1120165 w 3392793"/>
                <a:gd name="connsiteY4" fmla="*/ 4059064 h 4153270"/>
                <a:gd name="connsiteX5" fmla="*/ 814808 w 3392793"/>
                <a:gd name="connsiteY5" fmla="*/ 4114018 h 4153270"/>
                <a:gd name="connsiteX6" fmla="*/ 94207 w 3392793"/>
                <a:gd name="connsiteY6" fmla="*/ 3613228 h 4153270"/>
                <a:gd name="connsiteX7" fmla="*/ 39253 w 3392793"/>
                <a:gd name="connsiteY7" fmla="*/ 3307870 h 4153270"/>
                <a:gd name="connsiteX8" fmla="*/ 2272628 w 3392793"/>
                <a:gd name="connsiteY8" fmla="*/ 94208 h 4153270"/>
                <a:gd name="connsiteX9" fmla="*/ 2455877 w 3392793"/>
                <a:gd name="connsiteY9" fmla="*/ 20 h 41532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392793" h="4153270">
                  <a:moveTo>
                    <a:pt x="2455877" y="20"/>
                  </a:moveTo>
                  <a:cubicBezTo>
                    <a:pt x="2498130" y="578"/>
                    <a:pt x="2540674" y="13324"/>
                    <a:pt x="2577986" y="39254"/>
                  </a:cubicBezTo>
                  <a:lnTo>
                    <a:pt x="3298586" y="540045"/>
                  </a:lnTo>
                  <a:cubicBezTo>
                    <a:pt x="3398084" y="609192"/>
                    <a:pt x="3422687" y="745905"/>
                    <a:pt x="3353541" y="845402"/>
                  </a:cubicBezTo>
                  <a:lnTo>
                    <a:pt x="1120165" y="4059064"/>
                  </a:lnTo>
                  <a:cubicBezTo>
                    <a:pt x="1051018" y="4158561"/>
                    <a:pt x="914305" y="4183165"/>
                    <a:pt x="814808" y="4114018"/>
                  </a:cubicBezTo>
                  <a:lnTo>
                    <a:pt x="94207" y="3613228"/>
                  </a:lnTo>
                  <a:cubicBezTo>
                    <a:pt x="-5290" y="3544081"/>
                    <a:pt x="-29894" y="3407367"/>
                    <a:pt x="39253" y="3307870"/>
                  </a:cubicBezTo>
                  <a:lnTo>
                    <a:pt x="2272628" y="94208"/>
                  </a:lnTo>
                  <a:cubicBezTo>
                    <a:pt x="2315845" y="32022"/>
                    <a:pt x="2385455" y="-908"/>
                    <a:pt x="2455877" y="20"/>
                  </a:cubicBezTo>
                  <a:close/>
                </a:path>
              </a:pathLst>
            </a:cu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圖形 8" descr="禁止標誌">
              <a:extLst>
                <a:ext uri="{FF2B5EF4-FFF2-40B4-BE49-F238E27FC236}">
                  <a16:creationId xmlns:a16="http://schemas.microsoft.com/office/drawing/2014/main" id="{F7EF8F85-0EB5-406D-AAE9-9A92805B9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7527296" y="4136078"/>
              <a:ext cx="657744" cy="6577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38134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75350" y="775626"/>
            <a:ext cx="5441301" cy="1332516"/>
            <a:chOff x="3375350" y="2875002"/>
            <a:chExt cx="5441301" cy="13325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4464784" y="2875002"/>
              <a:ext cx="3262432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確診者復課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14E213F7-E388-4D51-AA45-6808B401A7F0}"/>
              </a:ext>
            </a:extLst>
          </p:cNvPr>
          <p:cNvSpPr/>
          <p:nvPr/>
        </p:nvSpPr>
        <p:spPr>
          <a:xfrm>
            <a:off x="457831" y="2373184"/>
            <a:ext cx="3941494" cy="2517837"/>
          </a:xfrm>
          <a:custGeom>
            <a:avLst/>
            <a:gdLst>
              <a:gd name="connsiteX0" fmla="*/ 419648 w 3941494"/>
              <a:gd name="connsiteY0" fmla="*/ 0 h 2517837"/>
              <a:gd name="connsiteX1" fmla="*/ 3941494 w 3941494"/>
              <a:gd name="connsiteY1" fmla="*/ 0 h 2517837"/>
              <a:gd name="connsiteX2" fmla="*/ 2896641 w 3941494"/>
              <a:gd name="connsiteY2" fmla="*/ 2517837 h 2517837"/>
              <a:gd name="connsiteX3" fmla="*/ 419648 w 3941494"/>
              <a:gd name="connsiteY3" fmla="*/ 2517837 h 2517837"/>
              <a:gd name="connsiteX4" fmla="*/ 0 w 3941494"/>
              <a:gd name="connsiteY4" fmla="*/ 2098189 h 2517837"/>
              <a:gd name="connsiteX5" fmla="*/ 0 w 3941494"/>
              <a:gd name="connsiteY5" fmla="*/ 419648 h 2517837"/>
              <a:gd name="connsiteX6" fmla="*/ 419648 w 3941494"/>
              <a:gd name="connsiteY6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1494" h="2517837">
                <a:moveTo>
                  <a:pt x="419648" y="0"/>
                </a:moveTo>
                <a:lnTo>
                  <a:pt x="3941494" y="0"/>
                </a:lnTo>
                <a:lnTo>
                  <a:pt x="2896641" y="2517837"/>
                </a:lnTo>
                <a:lnTo>
                  <a:pt x="419648" y="2517837"/>
                </a:lnTo>
                <a:cubicBezTo>
                  <a:pt x="187883" y="2517837"/>
                  <a:pt x="0" y="2329954"/>
                  <a:pt x="0" y="2098189"/>
                </a:cubicBezTo>
                <a:lnTo>
                  <a:pt x="0" y="419648"/>
                </a:lnTo>
                <a:cubicBezTo>
                  <a:pt x="0" y="187883"/>
                  <a:pt x="187883" y="0"/>
                  <a:pt x="419648" y="0"/>
                </a:cubicBez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3A94FE2C-6BAD-40DA-A156-981CF6CC3C3F}"/>
              </a:ext>
            </a:extLst>
          </p:cNvPr>
          <p:cNvSpPr/>
          <p:nvPr/>
        </p:nvSpPr>
        <p:spPr>
          <a:xfrm>
            <a:off x="7646074" y="2382249"/>
            <a:ext cx="3974237" cy="2517837"/>
          </a:xfrm>
          <a:custGeom>
            <a:avLst/>
            <a:gdLst>
              <a:gd name="connsiteX0" fmla="*/ 0 w 3974237"/>
              <a:gd name="connsiteY0" fmla="*/ 0 h 2517837"/>
              <a:gd name="connsiteX1" fmla="*/ 3554589 w 3974237"/>
              <a:gd name="connsiteY1" fmla="*/ 0 h 2517837"/>
              <a:gd name="connsiteX2" fmla="*/ 3974237 w 3974237"/>
              <a:gd name="connsiteY2" fmla="*/ 419648 h 2517837"/>
              <a:gd name="connsiteX3" fmla="*/ 3974237 w 3974237"/>
              <a:gd name="connsiteY3" fmla="*/ 2098189 h 2517837"/>
              <a:gd name="connsiteX4" fmla="*/ 3554589 w 3974237"/>
              <a:gd name="connsiteY4" fmla="*/ 2517837 h 2517837"/>
              <a:gd name="connsiteX5" fmla="*/ 972978 w 3974237"/>
              <a:gd name="connsiteY5" fmla="*/ 2517837 h 2517837"/>
              <a:gd name="connsiteX6" fmla="*/ 0 w 3974237"/>
              <a:gd name="connsiteY6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4237" h="2517837">
                <a:moveTo>
                  <a:pt x="0" y="0"/>
                </a:moveTo>
                <a:lnTo>
                  <a:pt x="3554589" y="0"/>
                </a:lnTo>
                <a:cubicBezTo>
                  <a:pt x="3786354" y="0"/>
                  <a:pt x="3974237" y="187883"/>
                  <a:pt x="3974237" y="419648"/>
                </a:cubicBezTo>
                <a:lnTo>
                  <a:pt x="3974237" y="2098189"/>
                </a:lnTo>
                <a:cubicBezTo>
                  <a:pt x="3974237" y="2329954"/>
                  <a:pt x="3786354" y="2517837"/>
                  <a:pt x="3554589" y="2517837"/>
                </a:cubicBezTo>
                <a:lnTo>
                  <a:pt x="972978" y="2517837"/>
                </a:lnTo>
                <a:lnTo>
                  <a:pt x="0" y="0"/>
                </a:ln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2216CAF9-DDB7-4EBC-9E12-48085A91AECD}"/>
              </a:ext>
            </a:extLst>
          </p:cNvPr>
          <p:cNvSpPr/>
          <p:nvPr/>
        </p:nvSpPr>
        <p:spPr>
          <a:xfrm>
            <a:off x="3473084" y="2373184"/>
            <a:ext cx="5026155" cy="2517837"/>
          </a:xfrm>
          <a:custGeom>
            <a:avLst/>
            <a:gdLst>
              <a:gd name="connsiteX0" fmla="*/ 1044852 w 5026155"/>
              <a:gd name="connsiteY0" fmla="*/ 0 h 2517837"/>
              <a:gd name="connsiteX1" fmla="*/ 4053178 w 5026155"/>
              <a:gd name="connsiteY1" fmla="*/ 0 h 2517837"/>
              <a:gd name="connsiteX2" fmla="*/ 5026155 w 5026155"/>
              <a:gd name="connsiteY2" fmla="*/ 2517837 h 2517837"/>
              <a:gd name="connsiteX3" fmla="*/ 0 w 5026155"/>
              <a:gd name="connsiteY3" fmla="*/ 2517837 h 2517837"/>
              <a:gd name="connsiteX4" fmla="*/ 1044852 w 5026155"/>
              <a:gd name="connsiteY4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6155" h="2517837">
                <a:moveTo>
                  <a:pt x="1044852" y="0"/>
                </a:moveTo>
                <a:lnTo>
                  <a:pt x="4053178" y="0"/>
                </a:lnTo>
                <a:lnTo>
                  <a:pt x="5026155" y="2517837"/>
                </a:lnTo>
                <a:lnTo>
                  <a:pt x="0" y="2517837"/>
                </a:lnTo>
                <a:lnTo>
                  <a:pt x="1044852" y="0"/>
                </a:ln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F6DCD6-C9C0-43BD-96C9-4AF947AFE590}"/>
              </a:ext>
            </a:extLst>
          </p:cNvPr>
          <p:cNvSpPr/>
          <p:nvPr/>
        </p:nvSpPr>
        <p:spPr>
          <a:xfrm>
            <a:off x="543715" y="2723176"/>
            <a:ext cx="3104549" cy="1790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返校免快篩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9EC9EB"/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7</a:t>
            </a: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日自主健康管理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正常到校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12EAA54-8104-476E-943D-3780FC5814A3}"/>
              </a:ext>
            </a:extLst>
          </p:cNvPr>
          <p:cNvSpPr/>
          <p:nvPr/>
        </p:nvSpPr>
        <p:spPr>
          <a:xfrm>
            <a:off x="4419634" y="2573890"/>
            <a:ext cx="3158222" cy="2067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全程配戴口罩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9EC9EB"/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用餐應用防疫隔板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(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含跨班課程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)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固定座位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維持社交距離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1EFC465-EE40-427F-BBCB-A34C7400B6AB}"/>
              </a:ext>
            </a:extLst>
          </p:cNvPr>
          <p:cNvSpPr/>
          <p:nvPr/>
        </p:nvSpPr>
        <p:spPr>
          <a:xfrm>
            <a:off x="8462089" y="2642127"/>
            <a:ext cx="3158222" cy="19522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若還有症狀者，請請假繼續在家休息，降低傳染風險</a:t>
            </a:r>
          </a:p>
        </p:txBody>
      </p:sp>
    </p:spTree>
    <p:extLst>
      <p:ext uri="{BB962C8B-B14F-4D97-AF65-F5344CB8AC3E}">
        <p14:creationId xmlns:p14="http://schemas.microsoft.com/office/powerpoint/2010/main" val="383157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https://forms.gle/wWUdWLENxG3MGfDV7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75350" y="933786"/>
            <a:ext cx="5441301" cy="1174356"/>
            <a:chOff x="3375350" y="3033162"/>
            <a:chExt cx="5441301" cy="117435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4942199" y="3033162"/>
              <a:ext cx="2646878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家人確診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1A9EE8A-9B6D-4F9A-ABE4-5E0C72147A1A}"/>
              </a:ext>
            </a:extLst>
          </p:cNvPr>
          <p:cNvGrpSpPr/>
          <p:nvPr/>
        </p:nvGrpSpPr>
        <p:grpSpPr>
          <a:xfrm>
            <a:off x="584716" y="2356702"/>
            <a:ext cx="11022568" cy="2517837"/>
            <a:chOff x="362563" y="2138138"/>
            <a:chExt cx="11022568" cy="2517837"/>
          </a:xfrm>
        </p:grpSpPr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B1ED89E-5EC3-43E3-B67E-398F58F5D2F8}"/>
                </a:ext>
              </a:extLst>
            </p:cNvPr>
            <p:cNvSpPr/>
            <p:nvPr/>
          </p:nvSpPr>
          <p:spPr>
            <a:xfrm>
              <a:off x="362563" y="2138138"/>
              <a:ext cx="5724105" cy="2517837"/>
            </a:xfrm>
            <a:custGeom>
              <a:avLst/>
              <a:gdLst>
                <a:gd name="connsiteX0" fmla="*/ 311027 w 5209742"/>
                <a:gd name="connsiteY0" fmla="*/ 0 h 1866122"/>
                <a:gd name="connsiteX1" fmla="*/ 5209742 w 5209742"/>
                <a:gd name="connsiteY1" fmla="*/ 0 h 1866122"/>
                <a:gd name="connsiteX2" fmla="*/ 4638919 w 5209742"/>
                <a:gd name="connsiteY2" fmla="*/ 1866122 h 1866122"/>
                <a:gd name="connsiteX3" fmla="*/ 311027 w 5209742"/>
                <a:gd name="connsiteY3" fmla="*/ 1866122 h 1866122"/>
                <a:gd name="connsiteX4" fmla="*/ 0 w 5209742"/>
                <a:gd name="connsiteY4" fmla="*/ 1555095 h 1866122"/>
                <a:gd name="connsiteX5" fmla="*/ 0 w 5209742"/>
                <a:gd name="connsiteY5" fmla="*/ 311027 h 1866122"/>
                <a:gd name="connsiteX6" fmla="*/ 311027 w 5209742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9742" h="1866122">
                  <a:moveTo>
                    <a:pt x="311027" y="0"/>
                  </a:moveTo>
                  <a:lnTo>
                    <a:pt x="5209742" y="0"/>
                  </a:lnTo>
                  <a:lnTo>
                    <a:pt x="4638919" y="1866122"/>
                  </a:lnTo>
                  <a:lnTo>
                    <a:pt x="311027" y="1866122"/>
                  </a:lnTo>
                  <a:cubicBezTo>
                    <a:pt x="139252" y="1866122"/>
                    <a:pt x="0" y="1726870"/>
                    <a:pt x="0" y="1555095"/>
                  </a:cubicBezTo>
                  <a:lnTo>
                    <a:pt x="0" y="311027"/>
                  </a:lnTo>
                  <a:cubicBezTo>
                    <a:pt x="0" y="139252"/>
                    <a:pt x="139252" y="0"/>
                    <a:pt x="311027" y="0"/>
                  </a:cubicBez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98B859CC-3B24-46A9-A9F0-47C936496C67}"/>
                </a:ext>
              </a:extLst>
            </p:cNvPr>
            <p:cNvSpPr/>
            <p:nvPr/>
          </p:nvSpPr>
          <p:spPr>
            <a:xfrm>
              <a:off x="5504913" y="2138244"/>
              <a:ext cx="5880218" cy="2517731"/>
            </a:xfrm>
            <a:custGeom>
              <a:avLst/>
              <a:gdLst>
                <a:gd name="connsiteX0" fmla="*/ 570824 w 5175728"/>
                <a:gd name="connsiteY0" fmla="*/ 0 h 1866122"/>
                <a:gd name="connsiteX1" fmla="*/ 4864701 w 5175728"/>
                <a:gd name="connsiteY1" fmla="*/ 0 h 1866122"/>
                <a:gd name="connsiteX2" fmla="*/ 5175728 w 5175728"/>
                <a:gd name="connsiteY2" fmla="*/ 311027 h 1866122"/>
                <a:gd name="connsiteX3" fmla="*/ 5175728 w 5175728"/>
                <a:gd name="connsiteY3" fmla="*/ 1555095 h 1866122"/>
                <a:gd name="connsiteX4" fmla="*/ 4864701 w 5175728"/>
                <a:gd name="connsiteY4" fmla="*/ 1866122 h 1866122"/>
                <a:gd name="connsiteX5" fmla="*/ 0 w 5175728"/>
                <a:gd name="connsiteY5" fmla="*/ 1866122 h 1866122"/>
                <a:gd name="connsiteX6" fmla="*/ 570824 w 5175728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728" h="1866122">
                  <a:moveTo>
                    <a:pt x="570824" y="0"/>
                  </a:moveTo>
                  <a:lnTo>
                    <a:pt x="4864701" y="0"/>
                  </a:lnTo>
                  <a:cubicBezTo>
                    <a:pt x="5036476" y="0"/>
                    <a:pt x="5175728" y="139252"/>
                    <a:pt x="5175728" y="311027"/>
                  </a:cubicBezTo>
                  <a:lnTo>
                    <a:pt x="5175728" y="1555095"/>
                  </a:lnTo>
                  <a:cubicBezTo>
                    <a:pt x="5175728" y="1726870"/>
                    <a:pt x="5036476" y="1866122"/>
                    <a:pt x="4864701" y="1866122"/>
                  </a:cubicBezTo>
                  <a:lnTo>
                    <a:pt x="0" y="1866122"/>
                  </a:lnTo>
                  <a:lnTo>
                    <a:pt x="570824" y="0"/>
                  </a:ln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F6DCD6-C9C0-43BD-96C9-4AF947AFE590}"/>
                </a:ext>
              </a:extLst>
            </p:cNvPr>
            <p:cNvSpPr/>
            <p:nvPr/>
          </p:nvSpPr>
          <p:spPr>
            <a:xfrm>
              <a:off x="588612" y="2668767"/>
              <a:ext cx="5129169" cy="1420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若自己打三劑：</a:t>
              </a:r>
              <a:r>
                <a:rPr lang="en-US" altLang="zh-TW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0+7</a:t>
              </a: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天</a:t>
              </a:r>
              <a:r>
                <a:rPr lang="en-US" altLang="zh-TW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(</a:t>
              </a:r>
              <a:r>
                <a:rPr lang="zh-TW" altLang="en-US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居家隔離</a:t>
              </a:r>
              <a:r>
                <a:rPr lang="en-US" altLang="zh-TW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+</a:t>
              </a:r>
              <a:r>
                <a:rPr lang="zh-TW" altLang="en-US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自主防疫</a:t>
              </a:r>
              <a:r>
                <a:rPr lang="en-US" altLang="zh-TW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)</a:t>
              </a:r>
            </a:p>
            <a:p>
              <a:pPr algn="ctr" defTabSz="914400">
                <a:lnSpc>
                  <a:spcPct val="150000"/>
                </a:lnSpc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未滿三劑者：</a:t>
              </a:r>
              <a:r>
                <a:rPr lang="en-US" altLang="zh-TW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3+4</a:t>
              </a: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天</a:t>
              </a:r>
              <a:r>
                <a:rPr lang="en-US" altLang="zh-TW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(</a:t>
              </a:r>
              <a:r>
                <a:rPr lang="zh-TW" altLang="en-US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居家隔離</a:t>
              </a:r>
              <a:r>
                <a:rPr lang="en-US" altLang="zh-TW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+</a:t>
              </a:r>
              <a:r>
                <a:rPr lang="zh-TW" altLang="en-US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自主防疫</a:t>
              </a:r>
              <a:r>
                <a:rPr lang="en-US" altLang="zh-TW" sz="2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以上</a:t>
              </a:r>
              <a:r>
                <a:rPr lang="en-US" altLang="zh-TW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7</a:t>
              </a: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天都不可以來學校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017F20-6CD0-40CA-A7F3-6C5E25B8F87D}"/>
                </a:ext>
              </a:extLst>
            </p:cNvPr>
            <p:cNvSpPr/>
            <p:nvPr/>
          </p:nvSpPr>
          <p:spPr>
            <a:xfrm>
              <a:off x="6113065" y="2754495"/>
              <a:ext cx="4889904" cy="15938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3000"/>
                </a:lnSpc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家人填報確診時，</a:t>
              </a: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algn="ctr" defTabSz="914400">
                <a:lnSpc>
                  <a:spcPts val="3000"/>
                </a:lnSpc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系統就會詢問同住家人</a:t>
              </a:r>
              <a:r>
                <a:rPr lang="zh-TW" altLang="en-US" sz="2000" dirty="0">
                  <a:solidFill>
                    <a:srgbClr val="9EC9EB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施打疫苗劑數</a:t>
              </a:r>
              <a:endParaRPr lang="en-US" altLang="zh-TW" sz="2000" dirty="0">
                <a:solidFill>
                  <a:srgbClr val="9EC9EB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endParaRPr>
            </a:p>
            <a:p>
              <a:pPr algn="ctr" defTabSz="914400">
                <a:lnSpc>
                  <a:spcPts val="3000"/>
                </a:lnSpc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學生返校前一天需快篩陰性回報</a:t>
              </a: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algn="ctr" defTabSz="914400">
                <a:lnSpc>
                  <a:spcPts val="3000"/>
                </a:lnSpc>
                <a:defRPr/>
              </a:pP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</p:txBody>
        </p:sp>
      </p:grp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D64FCA2D-E15E-46B3-9B98-B611F5F1EFC9}"/>
              </a:ext>
            </a:extLst>
          </p:cNvPr>
          <p:cNvSpPr txBox="1"/>
          <p:nvPr/>
        </p:nvSpPr>
        <p:spPr>
          <a:xfrm>
            <a:off x="344357" y="5203965"/>
            <a:ext cx="1137054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快篩回報表單：校網</a:t>
            </a:r>
            <a:r>
              <a:rPr lang="en-US" altLang="zh-TW" sz="24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【</a:t>
            </a:r>
            <a:r>
              <a:rPr lang="zh-TW" altLang="en-US" sz="24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防疫專區</a:t>
            </a:r>
            <a:r>
              <a:rPr lang="en-US" altLang="zh-TW" sz="24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】</a:t>
            </a:r>
          </a:p>
          <a:p>
            <a:pPr algn="ctr"/>
            <a:r>
              <a:rPr lang="en-US" altLang="zh-TW" dirty="0">
                <a:hlinkClick r:id="rId2"/>
              </a:rPr>
              <a:t>https://docs.google.com/forms/d/e/1FAIpQLSeA6EOpEQZkxu_NEnSKOwWurRFPqMX2OxO5kIU0olSBpHZnAA/viewform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9284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https://forms.gle/wWUdWLENxG3MGfDV7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065805" y="727084"/>
            <a:ext cx="5441301" cy="1264944"/>
            <a:chOff x="3375350" y="2942574"/>
            <a:chExt cx="5441301" cy="1264944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4002710" y="2942574"/>
              <a:ext cx="4493538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800" dirty="0">
                  <a:latin typeface="源石黑體 B" panose="020B0800000000000000" pitchFamily="34" charset="-120"/>
                  <a:ea typeface="源石黑體 B" panose="020B0800000000000000" pitchFamily="34" charset="-120"/>
                </a:rPr>
                <a:t>自己或家人</a:t>
              </a: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確診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1A9EE8A-9B6D-4F9A-ABE4-5E0C72147A1A}"/>
              </a:ext>
            </a:extLst>
          </p:cNvPr>
          <p:cNvGrpSpPr/>
          <p:nvPr/>
        </p:nvGrpSpPr>
        <p:grpSpPr>
          <a:xfrm>
            <a:off x="584716" y="2356702"/>
            <a:ext cx="11022568" cy="2517837"/>
            <a:chOff x="362563" y="2138138"/>
            <a:chExt cx="11022568" cy="2517837"/>
          </a:xfrm>
        </p:grpSpPr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B1ED89E-5EC3-43E3-B67E-398F58F5D2F8}"/>
                </a:ext>
              </a:extLst>
            </p:cNvPr>
            <p:cNvSpPr/>
            <p:nvPr/>
          </p:nvSpPr>
          <p:spPr>
            <a:xfrm>
              <a:off x="362563" y="2138138"/>
              <a:ext cx="5724105" cy="2517837"/>
            </a:xfrm>
            <a:custGeom>
              <a:avLst/>
              <a:gdLst>
                <a:gd name="connsiteX0" fmla="*/ 311027 w 5209742"/>
                <a:gd name="connsiteY0" fmla="*/ 0 h 1866122"/>
                <a:gd name="connsiteX1" fmla="*/ 5209742 w 5209742"/>
                <a:gd name="connsiteY1" fmla="*/ 0 h 1866122"/>
                <a:gd name="connsiteX2" fmla="*/ 4638919 w 5209742"/>
                <a:gd name="connsiteY2" fmla="*/ 1866122 h 1866122"/>
                <a:gd name="connsiteX3" fmla="*/ 311027 w 5209742"/>
                <a:gd name="connsiteY3" fmla="*/ 1866122 h 1866122"/>
                <a:gd name="connsiteX4" fmla="*/ 0 w 5209742"/>
                <a:gd name="connsiteY4" fmla="*/ 1555095 h 1866122"/>
                <a:gd name="connsiteX5" fmla="*/ 0 w 5209742"/>
                <a:gd name="connsiteY5" fmla="*/ 311027 h 1866122"/>
                <a:gd name="connsiteX6" fmla="*/ 311027 w 5209742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9742" h="1866122">
                  <a:moveTo>
                    <a:pt x="311027" y="0"/>
                  </a:moveTo>
                  <a:lnTo>
                    <a:pt x="5209742" y="0"/>
                  </a:lnTo>
                  <a:lnTo>
                    <a:pt x="4638919" y="1866122"/>
                  </a:lnTo>
                  <a:lnTo>
                    <a:pt x="311027" y="1866122"/>
                  </a:lnTo>
                  <a:cubicBezTo>
                    <a:pt x="139252" y="1866122"/>
                    <a:pt x="0" y="1726870"/>
                    <a:pt x="0" y="1555095"/>
                  </a:cubicBezTo>
                  <a:lnTo>
                    <a:pt x="0" y="311027"/>
                  </a:lnTo>
                  <a:cubicBezTo>
                    <a:pt x="0" y="139252"/>
                    <a:pt x="139252" y="0"/>
                    <a:pt x="311027" y="0"/>
                  </a:cubicBez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98B859CC-3B24-46A9-A9F0-47C936496C67}"/>
                </a:ext>
              </a:extLst>
            </p:cNvPr>
            <p:cNvSpPr/>
            <p:nvPr/>
          </p:nvSpPr>
          <p:spPr>
            <a:xfrm>
              <a:off x="5504913" y="2138244"/>
              <a:ext cx="5880218" cy="2517731"/>
            </a:xfrm>
            <a:custGeom>
              <a:avLst/>
              <a:gdLst>
                <a:gd name="connsiteX0" fmla="*/ 570824 w 5175728"/>
                <a:gd name="connsiteY0" fmla="*/ 0 h 1866122"/>
                <a:gd name="connsiteX1" fmla="*/ 4864701 w 5175728"/>
                <a:gd name="connsiteY1" fmla="*/ 0 h 1866122"/>
                <a:gd name="connsiteX2" fmla="*/ 5175728 w 5175728"/>
                <a:gd name="connsiteY2" fmla="*/ 311027 h 1866122"/>
                <a:gd name="connsiteX3" fmla="*/ 5175728 w 5175728"/>
                <a:gd name="connsiteY3" fmla="*/ 1555095 h 1866122"/>
                <a:gd name="connsiteX4" fmla="*/ 4864701 w 5175728"/>
                <a:gd name="connsiteY4" fmla="*/ 1866122 h 1866122"/>
                <a:gd name="connsiteX5" fmla="*/ 0 w 5175728"/>
                <a:gd name="connsiteY5" fmla="*/ 1866122 h 1866122"/>
                <a:gd name="connsiteX6" fmla="*/ 570824 w 5175728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728" h="1866122">
                  <a:moveTo>
                    <a:pt x="570824" y="0"/>
                  </a:moveTo>
                  <a:lnTo>
                    <a:pt x="4864701" y="0"/>
                  </a:lnTo>
                  <a:cubicBezTo>
                    <a:pt x="5036476" y="0"/>
                    <a:pt x="5175728" y="139252"/>
                    <a:pt x="5175728" y="311027"/>
                  </a:cubicBezTo>
                  <a:lnTo>
                    <a:pt x="5175728" y="1555095"/>
                  </a:lnTo>
                  <a:cubicBezTo>
                    <a:pt x="5175728" y="1726870"/>
                    <a:pt x="5036476" y="1866122"/>
                    <a:pt x="4864701" y="1866122"/>
                  </a:cubicBezTo>
                  <a:lnTo>
                    <a:pt x="0" y="1866122"/>
                  </a:lnTo>
                  <a:lnTo>
                    <a:pt x="570824" y="0"/>
                  </a:ln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F6DCD6-C9C0-43BD-96C9-4AF947AFE590}"/>
                </a:ext>
              </a:extLst>
            </p:cNvPr>
            <p:cNvSpPr/>
            <p:nvPr/>
          </p:nvSpPr>
          <p:spPr>
            <a:xfrm>
              <a:off x="380871" y="2460307"/>
              <a:ext cx="5129169" cy="9164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zh-TW" altLang="en-US" sz="4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需通報學校</a:t>
              </a:r>
              <a:r>
                <a:rPr lang="en-US" altLang="zh-TW" sz="4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&amp;</a:t>
              </a:r>
              <a:r>
                <a:rPr lang="zh-TW" altLang="en-US" sz="4000" dirty="0">
                  <a:solidFill>
                    <a:srgbClr val="9EC9EB"/>
                  </a:solidFill>
                  <a:ea typeface="源石黑體 B" panose="020B0800000000000000" pitchFamily="34" charset="-120"/>
                </a:rPr>
                <a:t>導師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017F20-6CD0-40CA-A7F3-6C5E25B8F87D}"/>
                </a:ext>
              </a:extLst>
            </p:cNvPr>
            <p:cNvSpPr/>
            <p:nvPr/>
          </p:nvSpPr>
          <p:spPr>
            <a:xfrm>
              <a:off x="6086668" y="2387466"/>
              <a:ext cx="4889904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lnSpc>
                  <a:spcPts val="3000"/>
                </a:lnSpc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學校通報系統：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algn="ctr" defTabSz="914400">
                <a:lnSpc>
                  <a:spcPts val="3000"/>
                </a:lnSpc>
                <a:defRPr/>
              </a:pPr>
              <a:r>
                <a:rPr lang="zh-TW" altLang="en-US" sz="3200" dirty="0">
                  <a:solidFill>
                    <a:srgbClr val="9EC9EB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在</a:t>
              </a:r>
              <a:r>
                <a:rPr lang="zh-TW" altLang="en-US" sz="32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校網</a:t>
              </a:r>
              <a:r>
                <a:rPr lang="zh-TW" altLang="en-US" sz="3200" dirty="0">
                  <a:solidFill>
                    <a:srgbClr val="9EC9EB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上</a:t>
              </a:r>
              <a:r>
                <a:rPr lang="en-US" altLang="zh-TW" sz="32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【</a:t>
              </a:r>
              <a:r>
                <a:rPr lang="zh-TW" altLang="en-US" sz="32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防疫專區</a:t>
              </a:r>
              <a:r>
                <a:rPr lang="en-US" altLang="zh-TW" sz="32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】</a:t>
              </a:r>
            </a:p>
            <a:p>
              <a:pPr algn="ctr" defTabSz="914400">
                <a:lnSpc>
                  <a:spcPts val="3000"/>
                </a:lnSpc>
                <a:defRPr/>
              </a:pP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有</a:t>
              </a:r>
              <a:r>
                <a:rPr kumimoji="0" lang="en-US" altLang="zh-TW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line</a:t>
              </a: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的官方帳號</a:t>
              </a:r>
              <a:r>
                <a:rPr kumimoji="0" lang="zh-TW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連結</a:t>
              </a:r>
              <a:endPara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algn="ctr" defTabSz="914400">
                <a:lnSpc>
                  <a:spcPts val="3000"/>
                </a:lnSpc>
                <a:defRPr/>
              </a:pPr>
              <a:r>
                <a:rPr lang="zh-TW" altLang="en-US" sz="3200" dirty="0">
                  <a:solidFill>
                    <a:srgbClr val="9EC9EB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點入即可通報</a:t>
              </a:r>
              <a:endParaRPr lang="en-US" altLang="zh-TW" sz="3200" dirty="0">
                <a:solidFill>
                  <a:srgbClr val="9EC9EB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endParaRPr>
            </a:p>
          </p:txBody>
        </p:sp>
      </p:grpSp>
      <p:sp>
        <p:nvSpPr>
          <p:cNvPr id="4" name="文字方塊 3">
            <a:extLst>
              <a:ext uri="{FF2B5EF4-FFF2-40B4-BE49-F238E27FC236}">
                <a16:creationId xmlns:a16="http://schemas.microsoft.com/office/drawing/2014/main" id="{03A86E55-9B62-437A-884C-E7A1156DE28B}"/>
              </a:ext>
            </a:extLst>
          </p:cNvPr>
          <p:cNvSpPr txBox="1"/>
          <p:nvPr/>
        </p:nvSpPr>
        <p:spPr>
          <a:xfrm>
            <a:off x="791864" y="5196602"/>
            <a:ext cx="83926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4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line</a:t>
            </a:r>
            <a:r>
              <a:rPr lang="zh-TW" altLang="en-US" sz="24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rPr>
              <a:t>的官方帳號：「芳和實中疫起平安」</a:t>
            </a:r>
            <a:endParaRPr lang="en-US" altLang="zh-TW" sz="2400" dirty="0">
              <a:solidFill>
                <a:srgbClr val="9EC9EB"/>
              </a:solidFill>
              <a:latin typeface="源石黑體 B" panose="020B0800000000000000" pitchFamily="34" charset="-120"/>
              <a:ea typeface="源石黑體 B" panose="020B0800000000000000" pitchFamily="34" charset="-120"/>
            </a:endParaRPr>
          </a:p>
          <a:p>
            <a:pPr algn="ctr"/>
            <a:r>
              <a:rPr lang="en-US" altLang="zh-TW" sz="2400" dirty="0">
                <a:hlinkClick r:id="rId2" tooltip="(新視窗開啟)"/>
              </a:rPr>
              <a:t>https://liff.line.me/1645278921-kWRPP32q/?accountId=464axkvc</a:t>
            </a:r>
            <a:endParaRPr lang="en-US" altLang="zh-TW" sz="2400" dirty="0"/>
          </a:p>
          <a:p>
            <a:endParaRPr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33705BA4-3510-4950-87A3-F3AF62930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3350" y="4986099"/>
            <a:ext cx="1707121" cy="176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656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https://forms.gle/wWUdWLENxG3MGfDV7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75350" y="775626"/>
            <a:ext cx="5441301" cy="1332516"/>
            <a:chOff x="3375350" y="2875002"/>
            <a:chExt cx="5441301" cy="13325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4157008" y="2875002"/>
              <a:ext cx="3877985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授課方式調整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grpSp>
        <p:nvGrpSpPr>
          <p:cNvPr id="18" name="群組 17">
            <a:extLst>
              <a:ext uri="{FF2B5EF4-FFF2-40B4-BE49-F238E27FC236}">
                <a16:creationId xmlns:a16="http://schemas.microsoft.com/office/drawing/2014/main" id="{01A9EE8A-9B6D-4F9A-ABE4-5E0C72147A1A}"/>
              </a:ext>
            </a:extLst>
          </p:cNvPr>
          <p:cNvGrpSpPr/>
          <p:nvPr/>
        </p:nvGrpSpPr>
        <p:grpSpPr>
          <a:xfrm>
            <a:off x="584716" y="2356702"/>
            <a:ext cx="11022568" cy="3247484"/>
            <a:chOff x="362563" y="2138138"/>
            <a:chExt cx="11022568" cy="3247484"/>
          </a:xfrm>
        </p:grpSpPr>
        <p:sp>
          <p:nvSpPr>
            <p:cNvPr id="15" name="手繪多邊形: 圖案 14">
              <a:extLst>
                <a:ext uri="{FF2B5EF4-FFF2-40B4-BE49-F238E27FC236}">
                  <a16:creationId xmlns:a16="http://schemas.microsoft.com/office/drawing/2014/main" id="{0B1ED89E-5EC3-43E3-B67E-398F58F5D2F8}"/>
                </a:ext>
              </a:extLst>
            </p:cNvPr>
            <p:cNvSpPr/>
            <p:nvPr/>
          </p:nvSpPr>
          <p:spPr>
            <a:xfrm>
              <a:off x="362563" y="2138138"/>
              <a:ext cx="5724105" cy="2517837"/>
            </a:xfrm>
            <a:custGeom>
              <a:avLst/>
              <a:gdLst>
                <a:gd name="connsiteX0" fmla="*/ 311027 w 5209742"/>
                <a:gd name="connsiteY0" fmla="*/ 0 h 1866122"/>
                <a:gd name="connsiteX1" fmla="*/ 5209742 w 5209742"/>
                <a:gd name="connsiteY1" fmla="*/ 0 h 1866122"/>
                <a:gd name="connsiteX2" fmla="*/ 4638919 w 5209742"/>
                <a:gd name="connsiteY2" fmla="*/ 1866122 h 1866122"/>
                <a:gd name="connsiteX3" fmla="*/ 311027 w 5209742"/>
                <a:gd name="connsiteY3" fmla="*/ 1866122 h 1866122"/>
                <a:gd name="connsiteX4" fmla="*/ 0 w 5209742"/>
                <a:gd name="connsiteY4" fmla="*/ 1555095 h 1866122"/>
                <a:gd name="connsiteX5" fmla="*/ 0 w 5209742"/>
                <a:gd name="connsiteY5" fmla="*/ 311027 h 1866122"/>
                <a:gd name="connsiteX6" fmla="*/ 311027 w 5209742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209742" h="1866122">
                  <a:moveTo>
                    <a:pt x="311027" y="0"/>
                  </a:moveTo>
                  <a:lnTo>
                    <a:pt x="5209742" y="0"/>
                  </a:lnTo>
                  <a:lnTo>
                    <a:pt x="4638919" y="1866122"/>
                  </a:lnTo>
                  <a:lnTo>
                    <a:pt x="311027" y="1866122"/>
                  </a:lnTo>
                  <a:cubicBezTo>
                    <a:pt x="139252" y="1866122"/>
                    <a:pt x="0" y="1726870"/>
                    <a:pt x="0" y="1555095"/>
                  </a:cubicBezTo>
                  <a:lnTo>
                    <a:pt x="0" y="311027"/>
                  </a:lnTo>
                  <a:cubicBezTo>
                    <a:pt x="0" y="139252"/>
                    <a:pt x="139252" y="0"/>
                    <a:pt x="311027" y="0"/>
                  </a:cubicBez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4" name="手繪多邊形: 圖案 13">
              <a:extLst>
                <a:ext uri="{FF2B5EF4-FFF2-40B4-BE49-F238E27FC236}">
                  <a16:creationId xmlns:a16="http://schemas.microsoft.com/office/drawing/2014/main" id="{98B859CC-3B24-46A9-A9F0-47C936496C67}"/>
                </a:ext>
              </a:extLst>
            </p:cNvPr>
            <p:cNvSpPr/>
            <p:nvPr/>
          </p:nvSpPr>
          <p:spPr>
            <a:xfrm>
              <a:off x="5504913" y="2138244"/>
              <a:ext cx="5880218" cy="2517731"/>
            </a:xfrm>
            <a:custGeom>
              <a:avLst/>
              <a:gdLst>
                <a:gd name="connsiteX0" fmla="*/ 570824 w 5175728"/>
                <a:gd name="connsiteY0" fmla="*/ 0 h 1866122"/>
                <a:gd name="connsiteX1" fmla="*/ 4864701 w 5175728"/>
                <a:gd name="connsiteY1" fmla="*/ 0 h 1866122"/>
                <a:gd name="connsiteX2" fmla="*/ 5175728 w 5175728"/>
                <a:gd name="connsiteY2" fmla="*/ 311027 h 1866122"/>
                <a:gd name="connsiteX3" fmla="*/ 5175728 w 5175728"/>
                <a:gd name="connsiteY3" fmla="*/ 1555095 h 1866122"/>
                <a:gd name="connsiteX4" fmla="*/ 4864701 w 5175728"/>
                <a:gd name="connsiteY4" fmla="*/ 1866122 h 1866122"/>
                <a:gd name="connsiteX5" fmla="*/ 0 w 5175728"/>
                <a:gd name="connsiteY5" fmla="*/ 1866122 h 1866122"/>
                <a:gd name="connsiteX6" fmla="*/ 570824 w 5175728"/>
                <a:gd name="connsiteY6" fmla="*/ 0 h 1866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175728" h="1866122">
                  <a:moveTo>
                    <a:pt x="570824" y="0"/>
                  </a:moveTo>
                  <a:lnTo>
                    <a:pt x="4864701" y="0"/>
                  </a:lnTo>
                  <a:cubicBezTo>
                    <a:pt x="5036476" y="0"/>
                    <a:pt x="5175728" y="139252"/>
                    <a:pt x="5175728" y="311027"/>
                  </a:cubicBezTo>
                  <a:lnTo>
                    <a:pt x="5175728" y="1555095"/>
                  </a:lnTo>
                  <a:cubicBezTo>
                    <a:pt x="5175728" y="1726870"/>
                    <a:pt x="5036476" y="1866122"/>
                    <a:pt x="4864701" y="1866122"/>
                  </a:cubicBezTo>
                  <a:lnTo>
                    <a:pt x="0" y="1866122"/>
                  </a:lnTo>
                  <a:lnTo>
                    <a:pt x="570824" y="0"/>
                  </a:lnTo>
                  <a:close/>
                </a:path>
              </a:pathLst>
            </a:custGeom>
            <a:solidFill>
              <a:srgbClr val="FBE7E8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2F6DCD6-C9C0-43BD-96C9-4AF947AFE590}"/>
                </a:ext>
              </a:extLst>
            </p:cNvPr>
            <p:cNvSpPr/>
            <p:nvPr/>
          </p:nvSpPr>
          <p:spPr>
            <a:xfrm>
              <a:off x="959272" y="2582868"/>
              <a:ext cx="4213067" cy="11324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若有全面暫停實體課程之需求</a:t>
              </a:r>
              <a:endPara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日程由北市府統一公布</a:t>
              </a: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4017F20-6CD0-40CA-A7F3-6C5E25B8F87D}"/>
                </a:ext>
              </a:extLst>
            </p:cNvPr>
            <p:cNvSpPr/>
            <p:nvPr/>
          </p:nvSpPr>
          <p:spPr>
            <a:xfrm>
              <a:off x="6290947" y="2252841"/>
              <a:ext cx="4889904" cy="31327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校園出現確診個案</a:t>
              </a:r>
              <a:endParaRPr kumimoji="0" lang="en-US" altLang="zh-TW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由「防疫長」依據「學校持續營運計畫」</a:t>
              </a: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針對教職員工生匡列「</a:t>
              </a: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自主應變</a:t>
              </a: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對象」</a:t>
              </a: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9EC9EB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決定調整學校授課方式</a:t>
              </a: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（暫停實體課程或實施防疫假 </a:t>
              </a:r>
              <a:r>
                <a:rPr kumimoji="0" lang="en-US" altLang="zh-TW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3 </a:t>
              </a:r>
              <a:r>
                <a:rPr kumimoji="0" lang="zh-TW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天）</a:t>
              </a: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algn="ctr" defTabSz="914400">
                <a:lnSpc>
                  <a:spcPts val="3000"/>
                </a:lnSpc>
                <a:defRPr/>
              </a:pPr>
              <a:r>
                <a:rPr lang="zh-TW" altLang="en-US" sz="2000" dirty="0">
                  <a:solidFill>
                    <a:srgbClr val="FF0000"/>
                  </a:solidFill>
                  <a:latin typeface="源石黑體 B" panose="020B0800000000000000" pitchFamily="34" charset="-120"/>
                  <a:ea typeface="源石黑體 B" panose="020B0800000000000000" pitchFamily="34" charset="-120"/>
                </a:rPr>
                <a:t>學生返校前一天需快篩陰性回報</a:t>
              </a:r>
              <a:endParaRPr lang="en-US" altLang="zh-TW" sz="2000" dirty="0">
                <a:solidFill>
                  <a:srgbClr val="FF0000"/>
                </a:solidFill>
                <a:latin typeface="源石黑體 B" panose="020B0800000000000000" pitchFamily="34" charset="-120"/>
                <a:ea typeface="源石黑體 B" panose="020B0800000000000000" pitchFamily="34" charset="-120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ts val="3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endParaRPr>
            </a:p>
          </p:txBody>
        </p:sp>
      </p:grpSp>
      <p:graphicFrame>
        <p:nvGraphicFramePr>
          <p:cNvPr id="19" name="表格 18">
            <a:extLst>
              <a:ext uri="{FF2B5EF4-FFF2-40B4-BE49-F238E27FC236}">
                <a16:creationId xmlns:a16="http://schemas.microsoft.com/office/drawing/2014/main" id="{D6909827-17B1-4B0B-B6EE-C90DE6D69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382247"/>
              </p:ext>
            </p:extLst>
          </p:nvPr>
        </p:nvGraphicFramePr>
        <p:xfrm>
          <a:off x="6095571" y="5150548"/>
          <a:ext cx="5143208" cy="1082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744">
                  <a:extLst>
                    <a:ext uri="{9D8B030D-6E8A-4147-A177-3AD203B41FA5}">
                      <a16:colId xmlns:a16="http://schemas.microsoft.com/office/drawing/2014/main" val="2848575651"/>
                    </a:ext>
                  </a:extLst>
                </a:gridCol>
                <a:gridCol w="734744">
                  <a:extLst>
                    <a:ext uri="{9D8B030D-6E8A-4147-A177-3AD203B41FA5}">
                      <a16:colId xmlns:a16="http://schemas.microsoft.com/office/drawing/2014/main" val="2710736485"/>
                    </a:ext>
                  </a:extLst>
                </a:gridCol>
                <a:gridCol w="734744">
                  <a:extLst>
                    <a:ext uri="{9D8B030D-6E8A-4147-A177-3AD203B41FA5}">
                      <a16:colId xmlns:a16="http://schemas.microsoft.com/office/drawing/2014/main" val="3849546673"/>
                    </a:ext>
                  </a:extLst>
                </a:gridCol>
                <a:gridCol w="734744">
                  <a:extLst>
                    <a:ext uri="{9D8B030D-6E8A-4147-A177-3AD203B41FA5}">
                      <a16:colId xmlns:a16="http://schemas.microsoft.com/office/drawing/2014/main" val="697266367"/>
                    </a:ext>
                  </a:extLst>
                </a:gridCol>
                <a:gridCol w="734744">
                  <a:extLst>
                    <a:ext uri="{9D8B030D-6E8A-4147-A177-3AD203B41FA5}">
                      <a16:colId xmlns:a16="http://schemas.microsoft.com/office/drawing/2014/main" val="407968500"/>
                    </a:ext>
                  </a:extLst>
                </a:gridCol>
                <a:gridCol w="734744">
                  <a:extLst>
                    <a:ext uri="{9D8B030D-6E8A-4147-A177-3AD203B41FA5}">
                      <a16:colId xmlns:a16="http://schemas.microsoft.com/office/drawing/2014/main" val="792738275"/>
                    </a:ext>
                  </a:extLst>
                </a:gridCol>
                <a:gridCol w="734744">
                  <a:extLst>
                    <a:ext uri="{9D8B030D-6E8A-4147-A177-3AD203B41FA5}">
                      <a16:colId xmlns:a16="http://schemas.microsoft.com/office/drawing/2014/main" val="2009617415"/>
                    </a:ext>
                  </a:extLst>
                </a:gridCol>
              </a:tblGrid>
              <a:tr h="54115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週三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週四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C00000"/>
                          </a:solidFill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週五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週六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chemeClr val="bg1"/>
                          </a:solidFill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週日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週一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週二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152526"/>
                  </a:ext>
                </a:extLst>
              </a:tr>
              <a:tr h="54115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solidFill>
                            <a:srgbClr val="FF0000"/>
                          </a:solidFill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到校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solidFill>
                          <a:srgbClr val="FBE7E8"/>
                        </a:solidFill>
                        <a:latin typeface="源石黑體 B" panose="020B0800000000000000" pitchFamily="34" charset="-120"/>
                        <a:ea typeface="源石黑體 B" panose="020B08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D1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源石黑體 B" panose="020B0800000000000000" pitchFamily="34" charset="-120"/>
                        <a:ea typeface="源石黑體 B" panose="020B08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D2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源石黑體 B" panose="020B0800000000000000" pitchFamily="34" charset="-120"/>
                        <a:ea typeface="源石黑體 B" panose="020B08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FF0000"/>
                          </a:solidFill>
                          <a:latin typeface="源石黑體 B" panose="020B0800000000000000" pitchFamily="34" charset="-120"/>
                          <a:ea typeface="源石黑體 B" panose="020B0800000000000000" pitchFamily="34" charset="-120"/>
                        </a:rPr>
                        <a:t>D3</a:t>
                      </a:r>
                      <a:endParaRPr lang="zh-TW" altLang="en-US" dirty="0">
                        <a:solidFill>
                          <a:srgbClr val="FF0000"/>
                        </a:solidFill>
                        <a:latin typeface="源石黑體 B" panose="020B0800000000000000" pitchFamily="34" charset="-120"/>
                        <a:ea typeface="源石黑體 B" panose="020B08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源石黑體 B" panose="020B0800000000000000" pitchFamily="34" charset="-120"/>
                        <a:ea typeface="源石黑體 B" panose="020B08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dirty="0">
                        <a:latin typeface="源石黑體 B" panose="020B0800000000000000" pitchFamily="34" charset="-120"/>
                        <a:ea typeface="源石黑體 B" panose="020B0800000000000000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1155530"/>
                  </a:ext>
                </a:extLst>
              </a:tr>
            </a:tbl>
          </a:graphicData>
        </a:graphic>
      </p:graphicFrame>
      <p:sp>
        <p:nvSpPr>
          <p:cNvPr id="20" name="矩形 19">
            <a:extLst>
              <a:ext uri="{FF2B5EF4-FFF2-40B4-BE49-F238E27FC236}">
                <a16:creationId xmlns:a16="http://schemas.microsoft.com/office/drawing/2014/main" id="{F79EE60E-485B-4ED0-9098-7738F6C34E83}"/>
              </a:ext>
            </a:extLst>
          </p:cNvPr>
          <p:cNvSpPr/>
          <p:nvPr/>
        </p:nvSpPr>
        <p:spPr>
          <a:xfrm>
            <a:off x="7714894" y="628629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自主應變三日</a:t>
            </a:r>
          </a:p>
        </p:txBody>
      </p:sp>
      <p:pic>
        <p:nvPicPr>
          <p:cNvPr id="2052" name="Picture 4" descr="九元生活百貨】竹軸棉棒14cm長棉棒7cm短棉棒大棉頭小棉頭竹製棉花棒擦拭用棉棒| 九元生活百貨直營店|">
            <a:extLst>
              <a:ext uri="{FF2B5EF4-FFF2-40B4-BE49-F238E27FC236}">
                <a16:creationId xmlns:a16="http://schemas.microsoft.com/office/drawing/2014/main" id="{AFF129D7-C1E2-4BF2-B60F-8576720489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8143" y1="43143" x2="18143" y2="43143"/>
                        <a14:foregroundMark x1="40143" y1="38143" x2="42571" y2="37429"/>
                        <a14:foregroundMark x1="46429" y1="36429" x2="52429" y2="35000"/>
                        <a14:foregroundMark x1="57286" y1="33857" x2="61571" y2="32286"/>
                        <a14:backgroundMark x1="64571" y1="57000" x2="64571" y2="57000"/>
                        <a14:backgroundMark x1="62714" y1="56286" x2="62714" y2="56286"/>
                        <a14:backgroundMark x1="56714" y1="58714" x2="81143" y2="5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877" t="20325" r="45721" b="42189"/>
          <a:stretch/>
        </p:blipFill>
        <p:spPr bwMode="auto">
          <a:xfrm rot="3829600">
            <a:off x="9234690" y="5750587"/>
            <a:ext cx="869366" cy="96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矩形 25">
            <a:extLst>
              <a:ext uri="{FF2B5EF4-FFF2-40B4-BE49-F238E27FC236}">
                <a16:creationId xmlns:a16="http://schemas.microsoft.com/office/drawing/2014/main" id="{3E9E88A2-B784-400F-8DF4-813387931209}"/>
              </a:ext>
            </a:extLst>
          </p:cNvPr>
          <p:cNvSpPr/>
          <p:nvPr/>
        </p:nvSpPr>
        <p:spPr>
          <a:xfrm>
            <a:off x="9284554" y="6485845"/>
            <a:ext cx="26677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https://forms.gle/wWUdWLENxG3MGfDV7</a:t>
            </a:r>
          </a:p>
        </p:txBody>
      </p:sp>
      <p:pic>
        <p:nvPicPr>
          <p:cNvPr id="31" name="圖片 30" descr="快篩陽性怎麼看診？15個「快篩陽＝確診」就醫常見Q&amp;A一次解答">
            <a:extLst>
              <a:ext uri="{FF2B5EF4-FFF2-40B4-BE49-F238E27FC236}">
                <a16:creationId xmlns:a16="http://schemas.microsoft.com/office/drawing/2014/main" id="{25DC455F-5B92-4F78-8195-25DB7C416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33" t="9862" r="10052" b="2580"/>
          <a:stretch>
            <a:fillRect/>
          </a:stretch>
        </p:blipFill>
        <p:spPr bwMode="auto">
          <a:xfrm rot="2901303">
            <a:off x="7706685" y="4693935"/>
            <a:ext cx="656615" cy="803792"/>
          </a:xfrm>
          <a:custGeom>
            <a:avLst/>
            <a:gdLst>
              <a:gd name="connsiteX0" fmla="*/ 2455877 w 3392793"/>
              <a:gd name="connsiteY0" fmla="*/ 20 h 4153270"/>
              <a:gd name="connsiteX1" fmla="*/ 2577986 w 3392793"/>
              <a:gd name="connsiteY1" fmla="*/ 39254 h 4153270"/>
              <a:gd name="connsiteX2" fmla="*/ 3298586 w 3392793"/>
              <a:gd name="connsiteY2" fmla="*/ 540045 h 4153270"/>
              <a:gd name="connsiteX3" fmla="*/ 3353541 w 3392793"/>
              <a:gd name="connsiteY3" fmla="*/ 845402 h 4153270"/>
              <a:gd name="connsiteX4" fmla="*/ 1120165 w 3392793"/>
              <a:gd name="connsiteY4" fmla="*/ 4059064 h 4153270"/>
              <a:gd name="connsiteX5" fmla="*/ 814808 w 3392793"/>
              <a:gd name="connsiteY5" fmla="*/ 4114018 h 4153270"/>
              <a:gd name="connsiteX6" fmla="*/ 94207 w 3392793"/>
              <a:gd name="connsiteY6" fmla="*/ 3613228 h 4153270"/>
              <a:gd name="connsiteX7" fmla="*/ 39253 w 3392793"/>
              <a:gd name="connsiteY7" fmla="*/ 3307870 h 4153270"/>
              <a:gd name="connsiteX8" fmla="*/ 2272628 w 3392793"/>
              <a:gd name="connsiteY8" fmla="*/ 94208 h 4153270"/>
              <a:gd name="connsiteX9" fmla="*/ 2455877 w 3392793"/>
              <a:gd name="connsiteY9" fmla="*/ 20 h 4153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92793" h="4153270">
                <a:moveTo>
                  <a:pt x="2455877" y="20"/>
                </a:moveTo>
                <a:cubicBezTo>
                  <a:pt x="2498130" y="578"/>
                  <a:pt x="2540674" y="13324"/>
                  <a:pt x="2577986" y="39254"/>
                </a:cubicBezTo>
                <a:lnTo>
                  <a:pt x="3298586" y="540045"/>
                </a:lnTo>
                <a:cubicBezTo>
                  <a:pt x="3398084" y="609192"/>
                  <a:pt x="3422687" y="745905"/>
                  <a:pt x="3353541" y="845402"/>
                </a:cubicBezTo>
                <a:lnTo>
                  <a:pt x="1120165" y="4059064"/>
                </a:lnTo>
                <a:cubicBezTo>
                  <a:pt x="1051018" y="4158561"/>
                  <a:pt x="914305" y="4183165"/>
                  <a:pt x="814808" y="4114018"/>
                </a:cubicBezTo>
                <a:lnTo>
                  <a:pt x="94207" y="3613228"/>
                </a:lnTo>
                <a:cubicBezTo>
                  <a:pt x="-5290" y="3544081"/>
                  <a:pt x="-29894" y="3407367"/>
                  <a:pt x="39253" y="3307870"/>
                </a:cubicBezTo>
                <a:lnTo>
                  <a:pt x="2272628" y="94208"/>
                </a:lnTo>
                <a:cubicBezTo>
                  <a:pt x="2315845" y="32022"/>
                  <a:pt x="2385455" y="-908"/>
                  <a:pt x="2455877" y="2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2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1044ADE-A004-458A-AC54-2B6042AE1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AC14C667-019B-47EE-9E12-60771BD0A9E2}"/>
              </a:ext>
            </a:extLst>
          </p:cNvPr>
          <p:cNvSpPr/>
          <p:nvPr/>
        </p:nvSpPr>
        <p:spPr>
          <a:xfrm>
            <a:off x="0" y="4887884"/>
            <a:ext cx="12192000" cy="914400"/>
          </a:xfrm>
          <a:prstGeom prst="rect">
            <a:avLst/>
          </a:prstGeom>
          <a:noFill/>
          <a:ln w="5715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6310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75350" y="775626"/>
            <a:ext cx="5441301" cy="1332516"/>
            <a:chOff x="3375350" y="2875002"/>
            <a:chExt cx="5441301" cy="13325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4772561" y="2875002"/>
              <a:ext cx="2646878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入校規範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14E213F7-E388-4D51-AA45-6808B401A7F0}"/>
              </a:ext>
            </a:extLst>
          </p:cNvPr>
          <p:cNvSpPr/>
          <p:nvPr/>
        </p:nvSpPr>
        <p:spPr>
          <a:xfrm>
            <a:off x="457831" y="2373184"/>
            <a:ext cx="3941494" cy="2517837"/>
          </a:xfrm>
          <a:custGeom>
            <a:avLst/>
            <a:gdLst>
              <a:gd name="connsiteX0" fmla="*/ 419648 w 3941494"/>
              <a:gd name="connsiteY0" fmla="*/ 0 h 2517837"/>
              <a:gd name="connsiteX1" fmla="*/ 3941494 w 3941494"/>
              <a:gd name="connsiteY1" fmla="*/ 0 h 2517837"/>
              <a:gd name="connsiteX2" fmla="*/ 2896641 w 3941494"/>
              <a:gd name="connsiteY2" fmla="*/ 2517837 h 2517837"/>
              <a:gd name="connsiteX3" fmla="*/ 419648 w 3941494"/>
              <a:gd name="connsiteY3" fmla="*/ 2517837 h 2517837"/>
              <a:gd name="connsiteX4" fmla="*/ 0 w 3941494"/>
              <a:gd name="connsiteY4" fmla="*/ 2098189 h 2517837"/>
              <a:gd name="connsiteX5" fmla="*/ 0 w 3941494"/>
              <a:gd name="connsiteY5" fmla="*/ 419648 h 2517837"/>
              <a:gd name="connsiteX6" fmla="*/ 419648 w 3941494"/>
              <a:gd name="connsiteY6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1494" h="2517837">
                <a:moveTo>
                  <a:pt x="419648" y="0"/>
                </a:moveTo>
                <a:lnTo>
                  <a:pt x="3941494" y="0"/>
                </a:lnTo>
                <a:lnTo>
                  <a:pt x="2896641" y="2517837"/>
                </a:lnTo>
                <a:lnTo>
                  <a:pt x="419648" y="2517837"/>
                </a:lnTo>
                <a:cubicBezTo>
                  <a:pt x="187883" y="2517837"/>
                  <a:pt x="0" y="2329954"/>
                  <a:pt x="0" y="2098189"/>
                </a:cubicBezTo>
                <a:lnTo>
                  <a:pt x="0" y="419648"/>
                </a:lnTo>
                <a:cubicBezTo>
                  <a:pt x="0" y="187883"/>
                  <a:pt x="187883" y="0"/>
                  <a:pt x="419648" y="0"/>
                </a:cubicBez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3A94FE2C-6BAD-40DA-A156-981CF6CC3C3F}"/>
              </a:ext>
            </a:extLst>
          </p:cNvPr>
          <p:cNvSpPr/>
          <p:nvPr/>
        </p:nvSpPr>
        <p:spPr>
          <a:xfrm>
            <a:off x="7646074" y="2382249"/>
            <a:ext cx="3974237" cy="2517837"/>
          </a:xfrm>
          <a:custGeom>
            <a:avLst/>
            <a:gdLst>
              <a:gd name="connsiteX0" fmla="*/ 0 w 3974237"/>
              <a:gd name="connsiteY0" fmla="*/ 0 h 2517837"/>
              <a:gd name="connsiteX1" fmla="*/ 3554589 w 3974237"/>
              <a:gd name="connsiteY1" fmla="*/ 0 h 2517837"/>
              <a:gd name="connsiteX2" fmla="*/ 3974237 w 3974237"/>
              <a:gd name="connsiteY2" fmla="*/ 419648 h 2517837"/>
              <a:gd name="connsiteX3" fmla="*/ 3974237 w 3974237"/>
              <a:gd name="connsiteY3" fmla="*/ 2098189 h 2517837"/>
              <a:gd name="connsiteX4" fmla="*/ 3554589 w 3974237"/>
              <a:gd name="connsiteY4" fmla="*/ 2517837 h 2517837"/>
              <a:gd name="connsiteX5" fmla="*/ 972978 w 3974237"/>
              <a:gd name="connsiteY5" fmla="*/ 2517837 h 2517837"/>
              <a:gd name="connsiteX6" fmla="*/ 0 w 3974237"/>
              <a:gd name="connsiteY6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4237" h="2517837">
                <a:moveTo>
                  <a:pt x="0" y="0"/>
                </a:moveTo>
                <a:lnTo>
                  <a:pt x="3554589" y="0"/>
                </a:lnTo>
                <a:cubicBezTo>
                  <a:pt x="3786354" y="0"/>
                  <a:pt x="3974237" y="187883"/>
                  <a:pt x="3974237" y="419648"/>
                </a:cubicBezTo>
                <a:lnTo>
                  <a:pt x="3974237" y="2098189"/>
                </a:lnTo>
                <a:cubicBezTo>
                  <a:pt x="3974237" y="2329954"/>
                  <a:pt x="3786354" y="2517837"/>
                  <a:pt x="3554589" y="2517837"/>
                </a:cubicBezTo>
                <a:lnTo>
                  <a:pt x="972978" y="2517837"/>
                </a:lnTo>
                <a:lnTo>
                  <a:pt x="0" y="0"/>
                </a:ln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2216CAF9-DDB7-4EBC-9E12-48085A91AECD}"/>
              </a:ext>
            </a:extLst>
          </p:cNvPr>
          <p:cNvSpPr/>
          <p:nvPr/>
        </p:nvSpPr>
        <p:spPr>
          <a:xfrm>
            <a:off x="3473084" y="2373184"/>
            <a:ext cx="5026155" cy="2517837"/>
          </a:xfrm>
          <a:custGeom>
            <a:avLst/>
            <a:gdLst>
              <a:gd name="connsiteX0" fmla="*/ 1044852 w 5026155"/>
              <a:gd name="connsiteY0" fmla="*/ 0 h 2517837"/>
              <a:gd name="connsiteX1" fmla="*/ 4053178 w 5026155"/>
              <a:gd name="connsiteY1" fmla="*/ 0 h 2517837"/>
              <a:gd name="connsiteX2" fmla="*/ 5026155 w 5026155"/>
              <a:gd name="connsiteY2" fmla="*/ 2517837 h 2517837"/>
              <a:gd name="connsiteX3" fmla="*/ 0 w 5026155"/>
              <a:gd name="connsiteY3" fmla="*/ 2517837 h 2517837"/>
              <a:gd name="connsiteX4" fmla="*/ 1044852 w 5026155"/>
              <a:gd name="connsiteY4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6155" h="2517837">
                <a:moveTo>
                  <a:pt x="1044852" y="0"/>
                </a:moveTo>
                <a:lnTo>
                  <a:pt x="4053178" y="0"/>
                </a:lnTo>
                <a:lnTo>
                  <a:pt x="5026155" y="2517837"/>
                </a:lnTo>
                <a:lnTo>
                  <a:pt x="0" y="2517837"/>
                </a:lnTo>
                <a:lnTo>
                  <a:pt x="1044852" y="0"/>
                </a:ln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F6DCD6-C9C0-43BD-96C9-4AF947AFE590}"/>
              </a:ext>
            </a:extLst>
          </p:cNvPr>
          <p:cNvSpPr/>
          <p:nvPr/>
        </p:nvSpPr>
        <p:spPr>
          <a:xfrm>
            <a:off x="674349" y="2965782"/>
            <a:ext cx="2798735" cy="115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教職員工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三劑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 每週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次快篩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12EAA54-8104-476E-943D-3780FC5814A3}"/>
              </a:ext>
            </a:extLst>
          </p:cNvPr>
          <p:cNvSpPr/>
          <p:nvPr/>
        </p:nvSpPr>
        <p:spPr>
          <a:xfrm>
            <a:off x="4419634" y="2965782"/>
            <a:ext cx="3158222" cy="115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志工人員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9EC9EB"/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三劑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 每週提供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日內快篩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1EFC465-EE40-427F-BBCB-A34C7400B6AB}"/>
              </a:ext>
            </a:extLst>
          </p:cNvPr>
          <p:cNvSpPr/>
          <p:nvPr/>
        </p:nvSpPr>
        <p:spPr>
          <a:xfrm>
            <a:off x="8356270" y="2965782"/>
            <a:ext cx="3158222" cy="115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洽公、廠商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9EC9EB"/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兩劑滿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14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天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3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日內快篩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73E1D29B-C452-44E6-AA38-1A88D56CE4AD}"/>
              </a:ext>
            </a:extLst>
          </p:cNvPr>
          <p:cNvSpPr/>
          <p:nvPr/>
        </p:nvSpPr>
        <p:spPr>
          <a:xfrm>
            <a:off x="457831" y="5096302"/>
            <a:ext cx="3158222" cy="959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非實體課期間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兩劑滿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14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天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每週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次快篩</a:t>
            </a:r>
          </a:p>
        </p:txBody>
      </p:sp>
    </p:spTree>
    <p:extLst>
      <p:ext uri="{BB962C8B-B14F-4D97-AF65-F5344CB8AC3E}">
        <p14:creationId xmlns:p14="http://schemas.microsoft.com/office/powerpoint/2010/main" val="146982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34E2B28B-0C73-49A7-9E70-C5E0FAF89C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EC9EB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E0F512D2-DEE0-415D-A757-F0F09BE0E755}"/>
              </a:ext>
            </a:extLst>
          </p:cNvPr>
          <p:cNvGrpSpPr/>
          <p:nvPr/>
        </p:nvGrpSpPr>
        <p:grpSpPr>
          <a:xfrm>
            <a:off x="3375350" y="775626"/>
            <a:ext cx="5441301" cy="1332516"/>
            <a:chOff x="3375350" y="2875002"/>
            <a:chExt cx="5441301" cy="1332516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2D54135F-D2EB-4288-BBFA-40BEEB1BCE92}"/>
                </a:ext>
              </a:extLst>
            </p:cNvPr>
            <p:cNvSpPr/>
            <p:nvPr/>
          </p:nvSpPr>
          <p:spPr>
            <a:xfrm>
              <a:off x="4772561" y="2875002"/>
              <a:ext cx="2646878" cy="830997"/>
            </a:xfrm>
            <a:prstGeom prst="rect">
              <a:avLst/>
            </a:prstGeom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extrusionH="57150">
                <a:bevelT w="6350" h="12700" prst="artDeco"/>
              </a:sp3d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4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源石黑體 B" panose="020B0800000000000000" pitchFamily="34" charset="-120"/>
                  <a:ea typeface="源石黑體 B" panose="020B0800000000000000" pitchFamily="34" charset="-120"/>
                  <a:cs typeface="+mn-cs"/>
                </a:rPr>
                <a:t>校外教學</a:t>
              </a:r>
            </a:p>
          </p:txBody>
        </p:sp>
        <p:sp>
          <p:nvSpPr>
            <p:cNvPr id="6" name="橢圓 5">
              <a:extLst>
                <a:ext uri="{FF2B5EF4-FFF2-40B4-BE49-F238E27FC236}">
                  <a16:creationId xmlns:a16="http://schemas.microsoft.com/office/drawing/2014/main" id="{DCA881DA-9075-4524-8AF0-49F47DE019B6}"/>
                </a:ext>
              </a:extLst>
            </p:cNvPr>
            <p:cNvSpPr/>
            <p:nvPr/>
          </p:nvSpPr>
          <p:spPr>
            <a:xfrm>
              <a:off x="3375350" y="3376521"/>
              <a:ext cx="5441301" cy="83099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22" name="手繪多邊形: 圖案 21">
            <a:extLst>
              <a:ext uri="{FF2B5EF4-FFF2-40B4-BE49-F238E27FC236}">
                <a16:creationId xmlns:a16="http://schemas.microsoft.com/office/drawing/2014/main" id="{14E213F7-E388-4D51-AA45-6808B401A7F0}"/>
              </a:ext>
            </a:extLst>
          </p:cNvPr>
          <p:cNvSpPr/>
          <p:nvPr/>
        </p:nvSpPr>
        <p:spPr>
          <a:xfrm>
            <a:off x="457831" y="2373184"/>
            <a:ext cx="3941494" cy="2517837"/>
          </a:xfrm>
          <a:custGeom>
            <a:avLst/>
            <a:gdLst>
              <a:gd name="connsiteX0" fmla="*/ 419648 w 3941494"/>
              <a:gd name="connsiteY0" fmla="*/ 0 h 2517837"/>
              <a:gd name="connsiteX1" fmla="*/ 3941494 w 3941494"/>
              <a:gd name="connsiteY1" fmla="*/ 0 h 2517837"/>
              <a:gd name="connsiteX2" fmla="*/ 2896641 w 3941494"/>
              <a:gd name="connsiteY2" fmla="*/ 2517837 h 2517837"/>
              <a:gd name="connsiteX3" fmla="*/ 419648 w 3941494"/>
              <a:gd name="connsiteY3" fmla="*/ 2517837 h 2517837"/>
              <a:gd name="connsiteX4" fmla="*/ 0 w 3941494"/>
              <a:gd name="connsiteY4" fmla="*/ 2098189 h 2517837"/>
              <a:gd name="connsiteX5" fmla="*/ 0 w 3941494"/>
              <a:gd name="connsiteY5" fmla="*/ 419648 h 2517837"/>
              <a:gd name="connsiteX6" fmla="*/ 419648 w 3941494"/>
              <a:gd name="connsiteY6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1494" h="2517837">
                <a:moveTo>
                  <a:pt x="419648" y="0"/>
                </a:moveTo>
                <a:lnTo>
                  <a:pt x="3941494" y="0"/>
                </a:lnTo>
                <a:lnTo>
                  <a:pt x="2896641" y="2517837"/>
                </a:lnTo>
                <a:lnTo>
                  <a:pt x="419648" y="2517837"/>
                </a:lnTo>
                <a:cubicBezTo>
                  <a:pt x="187883" y="2517837"/>
                  <a:pt x="0" y="2329954"/>
                  <a:pt x="0" y="2098189"/>
                </a:cubicBezTo>
                <a:lnTo>
                  <a:pt x="0" y="419648"/>
                </a:lnTo>
                <a:cubicBezTo>
                  <a:pt x="0" y="187883"/>
                  <a:pt x="187883" y="0"/>
                  <a:pt x="419648" y="0"/>
                </a:cubicBez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0" name="手繪多邊形: 圖案 19">
            <a:extLst>
              <a:ext uri="{FF2B5EF4-FFF2-40B4-BE49-F238E27FC236}">
                <a16:creationId xmlns:a16="http://schemas.microsoft.com/office/drawing/2014/main" id="{3A94FE2C-6BAD-40DA-A156-981CF6CC3C3F}"/>
              </a:ext>
            </a:extLst>
          </p:cNvPr>
          <p:cNvSpPr/>
          <p:nvPr/>
        </p:nvSpPr>
        <p:spPr>
          <a:xfrm>
            <a:off x="7646074" y="2382249"/>
            <a:ext cx="3974237" cy="2517837"/>
          </a:xfrm>
          <a:custGeom>
            <a:avLst/>
            <a:gdLst>
              <a:gd name="connsiteX0" fmla="*/ 0 w 3974237"/>
              <a:gd name="connsiteY0" fmla="*/ 0 h 2517837"/>
              <a:gd name="connsiteX1" fmla="*/ 3554589 w 3974237"/>
              <a:gd name="connsiteY1" fmla="*/ 0 h 2517837"/>
              <a:gd name="connsiteX2" fmla="*/ 3974237 w 3974237"/>
              <a:gd name="connsiteY2" fmla="*/ 419648 h 2517837"/>
              <a:gd name="connsiteX3" fmla="*/ 3974237 w 3974237"/>
              <a:gd name="connsiteY3" fmla="*/ 2098189 h 2517837"/>
              <a:gd name="connsiteX4" fmla="*/ 3554589 w 3974237"/>
              <a:gd name="connsiteY4" fmla="*/ 2517837 h 2517837"/>
              <a:gd name="connsiteX5" fmla="*/ 972978 w 3974237"/>
              <a:gd name="connsiteY5" fmla="*/ 2517837 h 2517837"/>
              <a:gd name="connsiteX6" fmla="*/ 0 w 3974237"/>
              <a:gd name="connsiteY6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74237" h="2517837">
                <a:moveTo>
                  <a:pt x="0" y="0"/>
                </a:moveTo>
                <a:lnTo>
                  <a:pt x="3554589" y="0"/>
                </a:lnTo>
                <a:cubicBezTo>
                  <a:pt x="3786354" y="0"/>
                  <a:pt x="3974237" y="187883"/>
                  <a:pt x="3974237" y="419648"/>
                </a:cubicBezTo>
                <a:lnTo>
                  <a:pt x="3974237" y="2098189"/>
                </a:lnTo>
                <a:cubicBezTo>
                  <a:pt x="3974237" y="2329954"/>
                  <a:pt x="3786354" y="2517837"/>
                  <a:pt x="3554589" y="2517837"/>
                </a:cubicBezTo>
                <a:lnTo>
                  <a:pt x="972978" y="2517837"/>
                </a:lnTo>
                <a:lnTo>
                  <a:pt x="0" y="0"/>
                </a:ln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21" name="手繪多邊形: 圖案 20">
            <a:extLst>
              <a:ext uri="{FF2B5EF4-FFF2-40B4-BE49-F238E27FC236}">
                <a16:creationId xmlns:a16="http://schemas.microsoft.com/office/drawing/2014/main" id="{2216CAF9-DDB7-4EBC-9E12-48085A91AECD}"/>
              </a:ext>
            </a:extLst>
          </p:cNvPr>
          <p:cNvSpPr/>
          <p:nvPr/>
        </p:nvSpPr>
        <p:spPr>
          <a:xfrm>
            <a:off x="3473084" y="2373184"/>
            <a:ext cx="5026155" cy="2517837"/>
          </a:xfrm>
          <a:custGeom>
            <a:avLst/>
            <a:gdLst>
              <a:gd name="connsiteX0" fmla="*/ 1044852 w 5026155"/>
              <a:gd name="connsiteY0" fmla="*/ 0 h 2517837"/>
              <a:gd name="connsiteX1" fmla="*/ 4053178 w 5026155"/>
              <a:gd name="connsiteY1" fmla="*/ 0 h 2517837"/>
              <a:gd name="connsiteX2" fmla="*/ 5026155 w 5026155"/>
              <a:gd name="connsiteY2" fmla="*/ 2517837 h 2517837"/>
              <a:gd name="connsiteX3" fmla="*/ 0 w 5026155"/>
              <a:gd name="connsiteY3" fmla="*/ 2517837 h 2517837"/>
              <a:gd name="connsiteX4" fmla="*/ 1044852 w 5026155"/>
              <a:gd name="connsiteY4" fmla="*/ 0 h 2517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26155" h="2517837">
                <a:moveTo>
                  <a:pt x="1044852" y="0"/>
                </a:moveTo>
                <a:lnTo>
                  <a:pt x="4053178" y="0"/>
                </a:lnTo>
                <a:lnTo>
                  <a:pt x="5026155" y="2517837"/>
                </a:lnTo>
                <a:lnTo>
                  <a:pt x="0" y="2517837"/>
                </a:lnTo>
                <a:lnTo>
                  <a:pt x="1044852" y="0"/>
                </a:lnTo>
                <a:close/>
              </a:path>
            </a:pathLst>
          </a:custGeom>
          <a:solidFill>
            <a:srgbClr val="FBE7E8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F6DCD6-C9C0-43BD-96C9-4AF947AFE590}"/>
              </a:ext>
            </a:extLst>
          </p:cNvPr>
          <p:cNvSpPr/>
          <p:nvPr/>
        </p:nvSpPr>
        <p:spPr>
          <a:xfrm>
            <a:off x="543715" y="2965782"/>
            <a:ext cx="3104549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臺北市內當日往返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其餘地區仍暫緩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12EAA54-8104-476E-943D-3780FC5814A3}"/>
              </a:ext>
            </a:extLst>
          </p:cNvPr>
          <p:cNvSpPr/>
          <p:nvPr/>
        </p:nvSpPr>
        <p:spPr>
          <a:xfrm>
            <a:off x="4419634" y="2965782"/>
            <a:ext cx="3158222" cy="1150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疫苗接種規範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9EC9EB"/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三劑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/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r>
              <a:rPr kumimoji="0" lang="en-US" altLang="zh-TW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</a:t>
            </a: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日內快篩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A1EFC465-EE40-427F-BBCB-A34C7400B6AB}"/>
              </a:ext>
            </a:extLst>
          </p:cNvPr>
          <p:cNvSpPr/>
          <p:nvPr/>
        </p:nvSpPr>
        <p:spPr>
          <a:xfrm>
            <a:off x="8393594" y="2965782"/>
            <a:ext cx="3158222" cy="1605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EC9EB"/>
                </a:solidFill>
                <a:effectLst/>
                <a:uLnTx/>
                <a:uFillTx/>
                <a:latin typeface="源石黑體 B" panose="020B0800000000000000" pitchFamily="34" charset="-120"/>
                <a:ea typeface="源石黑體 B" panose="020B0800000000000000" pitchFamily="34" charset="-120"/>
                <a:cs typeface="+mn-cs"/>
              </a:rPr>
              <a:t>學生快篩陽或確診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rgbClr val="9EC9EB"/>
              </a:solidFill>
              <a:effectLst/>
              <a:uLnTx/>
              <a:uFillTx/>
              <a:latin typeface="源石黑體 B" panose="020B0800000000000000" pitchFamily="34" charset="-120"/>
              <a:ea typeface="源石黑體 B" panose="020B0800000000000000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行程中止，師生原車返回</a:t>
            </a:r>
            <a:endParaRPr kumimoji="0" lang="en-US" altLang="zh-TW" sz="2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確診者自費搭防疫計程車</a:t>
            </a:r>
          </a:p>
        </p:txBody>
      </p:sp>
    </p:spTree>
    <p:extLst>
      <p:ext uri="{BB962C8B-B14F-4D97-AF65-F5344CB8AC3E}">
        <p14:creationId xmlns:p14="http://schemas.microsoft.com/office/powerpoint/2010/main" val="3100494325"/>
      </p:ext>
    </p:extLst>
  </p:cSld>
  <p:clrMapOvr>
    <a:masterClrMapping/>
  </p:clrMapOvr>
</p:sld>
</file>

<file path=ppt/theme/theme1.xml><?xml version="1.0" encoding="utf-8"?>
<a:theme xmlns:a="http://schemas.openxmlformats.org/drawingml/2006/main" name="包裹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包裹</Template>
  <TotalTime>2733</TotalTime>
  <Words>2108</Words>
  <Application>Microsoft Office PowerPoint</Application>
  <PresentationFormat>寬螢幕</PresentationFormat>
  <Paragraphs>151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19</vt:i4>
      </vt:variant>
    </vt:vector>
  </HeadingPairs>
  <TitlesOfParts>
    <vt:vector size="29" baseType="lpstr">
      <vt:lpstr>微軟正黑體</vt:lpstr>
      <vt:lpstr>新細明體</vt:lpstr>
      <vt:lpstr>源石黑體 B</vt:lpstr>
      <vt:lpstr>Arial</vt:lpstr>
      <vt:lpstr>Calibri</vt:lpstr>
      <vt:lpstr>Calibri Light</vt:lpstr>
      <vt:lpstr>Gill Sans MT</vt:lpstr>
      <vt:lpstr>Times New Roman</vt:lpstr>
      <vt:lpstr>包裹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6/13起總指引統整</vt:lpstr>
      <vt:lpstr>新：在校規則：運動、拍照、獨立空間進行線上課等可免戴口罩</vt:lpstr>
      <vt:lpstr>午餐停餐規則和退費注意事項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34</cp:revision>
  <dcterms:created xsi:type="dcterms:W3CDTF">2022-06-08T02:23:16Z</dcterms:created>
  <dcterms:modified xsi:type="dcterms:W3CDTF">2022-08-01T03:15:15Z</dcterms:modified>
</cp:coreProperties>
</file>