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745" autoAdjust="0"/>
    <p:restoredTop sz="94660"/>
  </p:normalViewPr>
  <p:slideViewPr>
    <p:cSldViewPr>
      <p:cViewPr>
        <p:scale>
          <a:sx n="100" d="100"/>
          <a:sy n="100" d="100"/>
        </p:scale>
        <p:origin x="-84" y="1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474"/>
          </a:xfrm>
          <a:prstGeom prst="rect">
            <a:avLst/>
          </a:prstGeom>
        </p:spPr>
        <p:txBody>
          <a:bodyPr vert="horz" lIns="90657" tIns="45327" rIns="90657" bIns="4532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474"/>
          </a:xfrm>
          <a:prstGeom prst="rect">
            <a:avLst/>
          </a:prstGeom>
        </p:spPr>
        <p:txBody>
          <a:bodyPr vert="horz" lIns="90657" tIns="45327" rIns="90657" bIns="45327" rtlCol="0"/>
          <a:lstStyle>
            <a:lvl1pPr algn="r">
              <a:defRPr sz="1200"/>
            </a:lvl1pPr>
          </a:lstStyle>
          <a:p>
            <a:fld id="{4ECD708A-DBA6-4211-849F-251A3182F8E8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7" tIns="45327" rIns="90657" bIns="4532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0657" tIns="45327" rIns="90657" bIns="45327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1" cy="493474"/>
          </a:xfrm>
          <a:prstGeom prst="rect">
            <a:avLst/>
          </a:prstGeom>
        </p:spPr>
        <p:txBody>
          <a:bodyPr vert="horz" lIns="90657" tIns="45327" rIns="90657" bIns="4532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5" y="9374301"/>
            <a:ext cx="2918831" cy="493474"/>
          </a:xfrm>
          <a:prstGeom prst="rect">
            <a:avLst/>
          </a:prstGeom>
        </p:spPr>
        <p:txBody>
          <a:bodyPr vert="horz" lIns="90657" tIns="45327" rIns="90657" bIns="45327" rtlCol="0" anchor="b"/>
          <a:lstStyle>
            <a:lvl1pPr algn="r">
              <a:defRPr sz="1200"/>
            </a:lvl1pPr>
          </a:lstStyle>
          <a:p>
            <a:fld id="{4476CDC9-5AD3-415F-AC44-43232A1366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21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29187" cy="36988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89F5-660C-40A6-AE92-391EDC6352F1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58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 bwMode="auto">
          <a:xfrm>
            <a:off x="2306085" y="1206976"/>
            <a:ext cx="1239082" cy="4513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調查全</a:t>
            </a: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校師生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人數統計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490391" y="1832467"/>
            <a:ext cx="2218723" cy="453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依全校師生人數調整設置共用</a:t>
            </a:r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飲用水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設備台</a:t>
            </a:r>
            <a:endParaRPr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數</a:t>
            </a:r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，平均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每四班或</a:t>
            </a:r>
            <a:r>
              <a:rPr lang="en-US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80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人購置</a:t>
            </a:r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一台為原則</a:t>
            </a:r>
            <a:r>
              <a:rPr lang="zh-TW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另依使用狀況得於公共區域再行增設</a:t>
            </a:r>
            <a:r>
              <a:rPr lang="zh-TW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5" name="矩形 64"/>
          <p:cNvSpPr/>
          <p:nvPr/>
        </p:nvSpPr>
        <p:spPr bwMode="auto">
          <a:xfrm>
            <a:off x="3687002" y="1191787"/>
            <a:ext cx="1239082" cy="4513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採購飲用水設備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數量、機型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3040476" y="2004979"/>
            <a:ext cx="1239082" cy="4322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繪製飲用水設備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配置點</a:t>
            </a: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平面圖</a:t>
            </a: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70" name="矩形 69"/>
          <p:cNvSpPr/>
          <p:nvPr/>
        </p:nvSpPr>
        <p:spPr bwMode="auto">
          <a:xfrm>
            <a:off x="3716785" y="2833814"/>
            <a:ext cx="1241507" cy="4232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簽約含保固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購置</a:t>
            </a: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83" name="矩形 82"/>
          <p:cNvSpPr/>
          <p:nvPr/>
        </p:nvSpPr>
        <p:spPr bwMode="auto">
          <a:xfrm>
            <a:off x="2337901" y="2833814"/>
            <a:ext cx="1224136" cy="4232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簽約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租用</a:t>
            </a: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90" name="文字方塊 89"/>
          <p:cNvSpPr txBox="1"/>
          <p:nvPr/>
        </p:nvSpPr>
        <p:spPr>
          <a:xfrm>
            <a:off x="5408778" y="2630039"/>
            <a:ext cx="3645706" cy="131511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依採購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法及相關法規進行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採購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飲水設備合約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(1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個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月應至少一次對飲用水設備進行進、排水及電氣運作之基本檢查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  (2)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每三個月更換濾心一次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寒暑假以及受天然災害或其他因素影響進水源時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   是否提前或延後更換濾心，可與維護廠商協定視用量及水質調整更換時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   間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，未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具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濾心設備者則免。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完成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後簽認始得辦理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請款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，並將內容詳細記載於飲用水設備水質檢驗及設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備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維護記錄表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水質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檢驗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結果及維護紀錄公告於學校網站首頁，並應保存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二年，本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局得視 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    需要隨時抽查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4" name="流程圖: 決策 93"/>
          <p:cNvSpPr/>
          <p:nvPr/>
        </p:nvSpPr>
        <p:spPr bwMode="auto">
          <a:xfrm>
            <a:off x="2763959" y="4881429"/>
            <a:ext cx="1917274" cy="660276"/>
          </a:xfrm>
          <a:prstGeom prst="flowChartDecision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水質檢驗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符合飲用水標準</a:t>
            </a:r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8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97" name="直線單箭頭接點 96"/>
          <p:cNvCxnSpPr/>
          <p:nvPr/>
        </p:nvCxnSpPr>
        <p:spPr bwMode="auto">
          <a:xfrm>
            <a:off x="3716785" y="4227840"/>
            <a:ext cx="0" cy="64132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文字方塊 97"/>
          <p:cNvSpPr txBox="1"/>
          <p:nvPr/>
        </p:nvSpPr>
        <p:spPr>
          <a:xfrm>
            <a:off x="2542225" y="4881429"/>
            <a:ext cx="552730" cy="237893"/>
          </a:xfrm>
          <a:prstGeom prst="rect">
            <a:avLst/>
          </a:prstGeom>
          <a:noFill/>
        </p:spPr>
        <p:txBody>
          <a:bodyPr wrap="none" lIns="83192" tIns="41596" rIns="83192" bIns="41596" rtlCol="0">
            <a:spAutoFit/>
          </a:bodyPr>
          <a:lstStyle/>
          <a:p>
            <a:r>
              <a:rPr lang="zh-TW" altLang="en-US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不符合</a:t>
            </a:r>
            <a:endParaRPr lang="en-US" altLang="zh-TW" sz="10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0" name="文字方塊 99"/>
          <p:cNvSpPr txBox="1"/>
          <p:nvPr/>
        </p:nvSpPr>
        <p:spPr>
          <a:xfrm>
            <a:off x="5405048" y="1729518"/>
            <a:ext cx="3681918" cy="82266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編號管理校內各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飲水設備及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設置紀錄表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繪製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校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內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飲水設備分布平面圖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pPr marL="88900" indent="-88900"/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飲用水設備紀錄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表基本資料包括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：學校權責單位、設備管理人、維護記錄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及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故障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通知單位電話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等， 所使用飲水設備應於機器適當位置標明廠牌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、型式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製造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日期等。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88900" indent="-88900"/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評估配置點三要件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進水、排水、電壓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(110V,220V)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 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飲水機水源應採用自來水或符合飲用水標準之簡易自來水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6" name="文字方塊 115"/>
          <p:cNvSpPr txBox="1"/>
          <p:nvPr/>
        </p:nvSpPr>
        <p:spPr>
          <a:xfrm>
            <a:off x="5421197" y="5052927"/>
            <a:ext cx="3665693" cy="94577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pPr marL="85725" indent="-85725"/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應依飲用水管理條例規定，由學校或委由保養廠商，委託經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環保署認可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之檢驗測定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機構辦理水質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檢驗，檢驗結果公告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於學校網站首頁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並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應保存二年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本局視需要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隨時抽查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pPr marL="85725" indent="-85725"/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飲水設備抽驗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臺數每次執行之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比例為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每三個月全校或校區總臺數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之四分之一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，採輪流並迴避前已完成檢驗設備之方式辦理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[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註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]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目前飲用水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標準大腸桿菌群檢驗值之標準為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6 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CFU/100mL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      簡易自來水標準依現行飲用水質標準。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0" name="文字方塊 119"/>
          <p:cNvSpPr txBox="1"/>
          <p:nvPr/>
        </p:nvSpPr>
        <p:spPr>
          <a:xfrm>
            <a:off x="239927" y="4778184"/>
            <a:ext cx="2287663" cy="168444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飲水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設備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水質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經檢驗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不符合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飲用水水質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標準者，應即依序採取下列措施：</a:t>
            </a: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關閉進水源，停止使用。</a:t>
            </a: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於該飲水機明顯處懸掛告示警語。</a:t>
            </a: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進行設備維修工作，若無法即時完成，應洽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合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約廠商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提供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替用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機臺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或其他替代方式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代用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設備維修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完成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後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再次進行水質複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驗至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符合飲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用水水質標準。</a:t>
            </a: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複驗符合飲用水水質標準者，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張貼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檢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驗合格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證明文件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並揭示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於飲用水設備明顯處後，始得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恢復使用，並供相關單位隨時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查驗。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pPr lvl="0" indent="-85725"/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6.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飲用水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設備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如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有異常狀況時，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應立即進行校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安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pPr lvl="0" indent="-85725"/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通報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，並檢附資料函報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相關機關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3" name="矩形 122"/>
          <p:cNvSpPr/>
          <p:nvPr/>
        </p:nvSpPr>
        <p:spPr bwMode="auto">
          <a:xfrm>
            <a:off x="3103055" y="5792310"/>
            <a:ext cx="1239082" cy="4513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hangingPunct="0"/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正常供應飲用水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0" name="文字方塊 129"/>
          <p:cNvSpPr txBox="1"/>
          <p:nvPr/>
        </p:nvSpPr>
        <p:spPr>
          <a:xfrm>
            <a:off x="5410217" y="4022967"/>
            <a:ext cx="3653924" cy="9457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委由專人負責檢視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飲水設備機體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功能，提高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飲水設備故障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維修時效性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pPr marL="88900" indent="-88900"/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每日排定進行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表面擦拭、四周環境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維護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清潔四周環境維護清潔並檢視出水濾心是否異常，如顏色或水質有異狀。有任何異狀應先暫停使用並立即委請合約廠商處理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自來水儲存水塔於開學前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自行或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委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外清洗，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每年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至少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清洗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次，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如遇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天然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災害致水質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混濁得增加清洗次數</a:t>
            </a:r>
            <a:r>
              <a:rPr lang="zh-TW" altLang="zh-TW" sz="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有關因天災、寒暑假或其他不可抗力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事由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時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應立即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檢視水質狀況及加強飲用水水質檢驗，方可使用。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2" name="矩形 131"/>
          <p:cNvSpPr/>
          <p:nvPr/>
        </p:nvSpPr>
        <p:spPr bwMode="auto">
          <a:xfrm>
            <a:off x="3103055" y="3861048"/>
            <a:ext cx="1239082" cy="5781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定期巡檢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學校維護</a:t>
            </a:r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cxnSp>
        <p:nvCxnSpPr>
          <p:cNvPr id="133" name="直線單箭頭接點 132"/>
          <p:cNvCxnSpPr>
            <a:stCxn id="94" idx="1"/>
          </p:cNvCxnSpPr>
          <p:nvPr/>
        </p:nvCxnSpPr>
        <p:spPr bwMode="auto">
          <a:xfrm flipH="1">
            <a:off x="2518394" y="5211567"/>
            <a:ext cx="245565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單箭頭接點 143"/>
          <p:cNvCxnSpPr>
            <a:stCxn id="94" idx="2"/>
            <a:endCxn id="123" idx="0"/>
          </p:cNvCxnSpPr>
          <p:nvPr/>
        </p:nvCxnSpPr>
        <p:spPr bwMode="auto">
          <a:xfrm>
            <a:off x="3722596" y="5541705"/>
            <a:ext cx="0" cy="25060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文字方塊 145"/>
          <p:cNvSpPr txBox="1"/>
          <p:nvPr/>
        </p:nvSpPr>
        <p:spPr>
          <a:xfrm>
            <a:off x="3272037" y="5539029"/>
            <a:ext cx="459755" cy="253282"/>
          </a:xfrm>
          <a:prstGeom prst="rect">
            <a:avLst/>
          </a:prstGeom>
          <a:noFill/>
        </p:spPr>
        <p:txBody>
          <a:bodyPr wrap="none" lIns="83192" tIns="41596" rIns="83192" bIns="41596" rtlCol="0">
            <a:spAutoFit/>
          </a:bodyPr>
          <a:lstStyle/>
          <a:p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0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符合</a:t>
            </a:r>
            <a:endParaRPr lang="en-US" altLang="zh-TW" sz="10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7" name="文字方塊 146"/>
          <p:cNvSpPr txBox="1"/>
          <p:nvPr/>
        </p:nvSpPr>
        <p:spPr>
          <a:xfrm>
            <a:off x="1934136" y="4340703"/>
            <a:ext cx="716236" cy="253282"/>
          </a:xfrm>
          <a:prstGeom prst="rect">
            <a:avLst/>
          </a:prstGeom>
          <a:noFill/>
        </p:spPr>
        <p:txBody>
          <a:bodyPr wrap="none" lIns="83192" tIns="41596" rIns="83192" bIns="41596" rtlCol="0">
            <a:spAutoFit/>
          </a:bodyPr>
          <a:lstStyle/>
          <a:p>
            <a:r>
              <a:rPr lang="en-US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0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水質複驗</a:t>
            </a:r>
            <a:endParaRPr lang="en-US" altLang="zh-TW" sz="10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4947394" y="1436887"/>
            <a:ext cx="473803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>
            <a:off x="4342137" y="4264054"/>
            <a:ext cx="104843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4634688" y="5211567"/>
            <a:ext cx="755879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>
            <a:endCxn id="100" idx="1"/>
          </p:cNvCxnSpPr>
          <p:nvPr/>
        </p:nvCxnSpPr>
        <p:spPr>
          <a:xfrm>
            <a:off x="4279558" y="2140852"/>
            <a:ext cx="112549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>
            <a:stCxn id="70" idx="3"/>
          </p:cNvCxnSpPr>
          <p:nvPr/>
        </p:nvCxnSpPr>
        <p:spPr>
          <a:xfrm>
            <a:off x="4958292" y="3045461"/>
            <a:ext cx="432275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/>
          <p:cNvSpPr txBox="1"/>
          <p:nvPr/>
        </p:nvSpPr>
        <p:spPr>
          <a:xfrm>
            <a:off x="5388792" y="405758"/>
            <a:ext cx="3665693" cy="45333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小組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委員</a:t>
            </a:r>
            <a:r>
              <a:rPr lang="zh-TW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包含</a:t>
            </a:r>
            <a:r>
              <a:rPr lang="zh-TW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校長、家長會代表兩名、教師會代表兩名及處室主任</a:t>
            </a:r>
            <a:r>
              <a:rPr lang="zh-TW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等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，並指</a:t>
            </a:r>
            <a:endParaRPr lang="en-US" altLang="zh-TW" sz="8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  定編制內公職人員擔任管理人員，職務異動時列入移交。</a:t>
            </a:r>
            <a:endParaRPr lang="en-US" altLang="zh-TW" sz="8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zh-TW" altLang="zh-TW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學期</a:t>
            </a:r>
            <a:r>
              <a:rPr lang="zh-TW" altLang="en-US" sz="8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至少召開</a:t>
            </a:r>
            <a:r>
              <a:rPr lang="zh-TW" altLang="zh-TW" sz="8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一次飲用水安全查核檢討會議。</a:t>
            </a:r>
          </a:p>
        </p:txBody>
      </p:sp>
      <p:sp>
        <p:nvSpPr>
          <p:cNvPr id="40" name="矩形 39"/>
          <p:cNvSpPr/>
          <p:nvPr/>
        </p:nvSpPr>
        <p:spPr bwMode="auto">
          <a:xfrm>
            <a:off x="2922473" y="405758"/>
            <a:ext cx="1489359" cy="4513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3192" tIns="41596" rIns="83192" bIns="41596" numCol="1" rtlCol="0" anchor="ctr" anchorCtr="0" compatLnSpc="1">
            <a:prstTxWarp prst="textNoShape">
              <a:avLst/>
            </a:prstTxWarp>
          </a:bodyPr>
          <a:lstStyle/>
          <a:p>
            <a:pPr algn="ctr" defTabSz="831921" eaLnBrk="0" hangingPunct="0"/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學校成立</a:t>
            </a:r>
            <a:r>
              <a:rPr lang="zh-TW" altLang="zh-TW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飲</a:t>
            </a:r>
            <a:r>
              <a:rPr lang="zh-TW" altLang="en-US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zh-TW" altLang="zh-TW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水設備</a:t>
            </a:r>
            <a:endParaRPr lang="en-US" altLang="zh-TW" sz="1100" dirty="0" smtClean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defTabSz="831921" eaLnBrk="0" hangingPunct="0"/>
            <a:r>
              <a:rPr lang="zh-TW" altLang="zh-TW" sz="11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自主性管理</a:t>
            </a:r>
            <a:r>
              <a:rPr lang="zh-TW" altLang="zh-TW" sz="1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小組</a:t>
            </a:r>
            <a:endParaRPr lang="en-US" altLang="zh-TW" sz="1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3" name="直線接點 42"/>
          <p:cNvCxnSpPr>
            <a:stCxn id="40" idx="3"/>
          </p:cNvCxnSpPr>
          <p:nvPr/>
        </p:nvCxnSpPr>
        <p:spPr>
          <a:xfrm flipV="1">
            <a:off x="4411832" y="631454"/>
            <a:ext cx="976960" cy="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103" idx="0"/>
          </p:cNvCxnSpPr>
          <p:nvPr/>
        </p:nvCxnSpPr>
        <p:spPr>
          <a:xfrm flipV="1">
            <a:off x="1599753" y="1432673"/>
            <a:ext cx="0" cy="39979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/>
          <p:cNvSpPr txBox="1"/>
          <p:nvPr/>
        </p:nvSpPr>
        <p:spPr>
          <a:xfrm>
            <a:off x="5399887" y="949835"/>
            <a:ext cx="3674585" cy="6995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3192" tIns="41596" rIns="83192" bIns="41596" rtlCol="0">
            <a:spAutoFit/>
          </a:bodyPr>
          <a:lstStyle/>
          <a:p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選購環保節能機型，年限已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久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有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危及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公共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安全之虞者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應立即汰換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依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市政府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編列報廢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年限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，增減飲用水設備</a:t>
            </a:r>
            <a:r>
              <a:rPr lang="zh-TW" altLang="zh-TW" sz="800" dirty="0">
                <a:latin typeface="微軟正黑體" pitchFamily="34" charset="-120"/>
                <a:ea typeface="微軟正黑體" pitchFamily="34" charset="-120"/>
              </a:rPr>
              <a:t>應向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環保局變更登記。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由學生家長出資或購買桶裝水供學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生飲用者，每月須向學校管理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單位提出當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月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衛生福利部食品藥物管理署「實驗室認證標章」之檢驗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報告，方可使用。</a:t>
            </a:r>
            <a:endParaRPr lang="en-US" altLang="zh-TW" sz="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相關檢驗項目需符合</a:t>
            </a:r>
            <a:r>
              <a:rPr lang="zh-TW" altLang="en-US" sz="800" dirty="0">
                <a:latin typeface="微軟正黑體" pitchFamily="34" charset="-120"/>
                <a:ea typeface="微軟正黑體" pitchFamily="34" charset="-120"/>
              </a:rPr>
              <a:t>衛生福利部食品藥物管理署對於</a:t>
            </a:r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包裝水的相關法令規範。</a:t>
            </a:r>
            <a:endParaRPr lang="en-US" altLang="zh-TW" sz="8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51" name="直線接點 150"/>
          <p:cNvCxnSpPr/>
          <p:nvPr/>
        </p:nvCxnSpPr>
        <p:spPr>
          <a:xfrm>
            <a:off x="4454306" y="1658369"/>
            <a:ext cx="0" cy="193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>
            <a:endCxn id="44" idx="0"/>
          </p:cNvCxnSpPr>
          <p:nvPr/>
        </p:nvCxnSpPr>
        <p:spPr>
          <a:xfrm flipH="1">
            <a:off x="2925626" y="1004234"/>
            <a:ext cx="5613" cy="202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H="1">
            <a:off x="2922473" y="1000784"/>
            <a:ext cx="15191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40" idx="2"/>
          </p:cNvCxnSpPr>
          <p:nvPr/>
        </p:nvCxnSpPr>
        <p:spPr>
          <a:xfrm flipH="1">
            <a:off x="3667152" y="857151"/>
            <a:ext cx="1" cy="14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H="1">
            <a:off x="2925626" y="1851984"/>
            <a:ext cx="1522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4448379" y="1000784"/>
            <a:ext cx="0" cy="202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接點 177"/>
          <p:cNvCxnSpPr>
            <a:endCxn id="69" idx="0"/>
          </p:cNvCxnSpPr>
          <p:nvPr/>
        </p:nvCxnSpPr>
        <p:spPr>
          <a:xfrm>
            <a:off x="3660017" y="1859112"/>
            <a:ext cx="0" cy="145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接點 215"/>
          <p:cNvCxnSpPr>
            <a:endCxn id="44" idx="1"/>
          </p:cNvCxnSpPr>
          <p:nvPr/>
        </p:nvCxnSpPr>
        <p:spPr>
          <a:xfrm>
            <a:off x="1623259" y="1429221"/>
            <a:ext cx="682826" cy="345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接點 222"/>
          <p:cNvCxnSpPr/>
          <p:nvPr/>
        </p:nvCxnSpPr>
        <p:spPr>
          <a:xfrm flipH="1">
            <a:off x="2949970" y="2639814"/>
            <a:ext cx="15068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接點 223"/>
          <p:cNvCxnSpPr/>
          <p:nvPr/>
        </p:nvCxnSpPr>
        <p:spPr>
          <a:xfrm>
            <a:off x="2949970" y="2639814"/>
            <a:ext cx="0" cy="212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接點 226"/>
          <p:cNvCxnSpPr/>
          <p:nvPr/>
        </p:nvCxnSpPr>
        <p:spPr>
          <a:xfrm flipH="1">
            <a:off x="4454305" y="2639814"/>
            <a:ext cx="1" cy="204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線接點 227"/>
          <p:cNvCxnSpPr>
            <a:stCxn id="69" idx="2"/>
          </p:cNvCxnSpPr>
          <p:nvPr/>
        </p:nvCxnSpPr>
        <p:spPr>
          <a:xfrm>
            <a:off x="3660017" y="2437205"/>
            <a:ext cx="0" cy="192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接點 232"/>
          <p:cNvCxnSpPr/>
          <p:nvPr/>
        </p:nvCxnSpPr>
        <p:spPr>
          <a:xfrm flipH="1">
            <a:off x="2949969" y="3473305"/>
            <a:ext cx="1504337" cy="6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接點 233"/>
          <p:cNvCxnSpPr/>
          <p:nvPr/>
        </p:nvCxnSpPr>
        <p:spPr>
          <a:xfrm>
            <a:off x="4456776" y="3271664"/>
            <a:ext cx="0" cy="215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接點 234"/>
          <p:cNvCxnSpPr/>
          <p:nvPr/>
        </p:nvCxnSpPr>
        <p:spPr>
          <a:xfrm>
            <a:off x="2963700" y="3271664"/>
            <a:ext cx="0" cy="215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>
            <a:off x="2925626" y="1645330"/>
            <a:ext cx="0" cy="196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單箭頭接點 147"/>
          <p:cNvCxnSpPr>
            <a:endCxn id="132" idx="0"/>
          </p:cNvCxnSpPr>
          <p:nvPr/>
        </p:nvCxnSpPr>
        <p:spPr bwMode="auto">
          <a:xfrm>
            <a:off x="3722596" y="3487442"/>
            <a:ext cx="0" cy="37360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直線單箭頭接點 118"/>
          <p:cNvCxnSpPr/>
          <p:nvPr/>
        </p:nvCxnSpPr>
        <p:spPr>
          <a:xfrm>
            <a:off x="1866020" y="4606187"/>
            <a:ext cx="18565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>
            <a:off x="1856892" y="4606187"/>
            <a:ext cx="0" cy="171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文字方塊 282"/>
          <p:cNvSpPr txBox="1"/>
          <p:nvPr/>
        </p:nvSpPr>
        <p:spPr>
          <a:xfrm>
            <a:off x="2721610" y="6334780"/>
            <a:ext cx="4111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附圖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學校飲用水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設備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管理維護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架構及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流程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087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944</Words>
  <Application>Microsoft Office PowerPoint</Application>
  <PresentationFormat>如螢幕大小 (4:3)</PresentationFormat>
  <Paragraphs>68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陳毓卿</dc:creator>
  <cp:lastModifiedBy>User</cp:lastModifiedBy>
  <cp:revision>29</cp:revision>
  <cp:lastPrinted>2016-01-19T07:43:32Z</cp:lastPrinted>
  <dcterms:created xsi:type="dcterms:W3CDTF">2015-12-23T11:38:38Z</dcterms:created>
  <dcterms:modified xsi:type="dcterms:W3CDTF">2016-11-07T01:29:08Z</dcterms:modified>
</cp:coreProperties>
</file>